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7" r:id="rId2"/>
    <p:sldId id="281" r:id="rId3"/>
    <p:sldId id="282" r:id="rId4"/>
    <p:sldId id="262" r:id="rId5"/>
    <p:sldId id="277" r:id="rId6"/>
    <p:sldId id="283" r:id="rId7"/>
    <p:sldId id="278" r:id="rId8"/>
    <p:sldId id="265" r:id="rId9"/>
    <p:sldId id="280" r:id="rId10"/>
  </p:sldIdLst>
  <p:sldSz cx="14255750" cy="106918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4C9"/>
    <a:srgbClr val="FF3300"/>
    <a:srgbClr val="004E62"/>
    <a:srgbClr val="E3334F"/>
    <a:srgbClr val="006699"/>
    <a:srgbClr val="336699"/>
    <a:srgbClr val="123759"/>
    <a:srgbClr val="07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1969" y="1749795"/>
            <a:ext cx="10691813" cy="3722335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01771" y="569240"/>
            <a:ext cx="3073896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0083" y="569240"/>
            <a:ext cx="9043491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0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658" y="2665530"/>
            <a:ext cx="12295584" cy="4447496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658" y="7155102"/>
            <a:ext cx="12295584" cy="2338833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0" y="569241"/>
            <a:ext cx="12295584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1940" y="2620980"/>
            <a:ext cx="6030850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1940" y="3905482"/>
            <a:ext cx="6030850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16973" y="2620980"/>
            <a:ext cx="6060551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216973" y="3905482"/>
            <a:ext cx="6060551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551" y="1539424"/>
            <a:ext cx="7216973" cy="7598117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60551" y="1539424"/>
            <a:ext cx="7216973" cy="7598117"/>
          </a:xfrm>
        </p:spPr>
        <p:txBody>
          <a:bodyPr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083" y="569241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80083" y="9909727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03A3-0A3B-4ED0-9534-8A5576F71418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22217" y="9909727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68123" y="9909727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26" Type="http://schemas.openxmlformats.org/officeDocument/2006/relationships/image" Target="../media/image28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7.jpg"/><Relationship Id="rId2" Type="http://schemas.openxmlformats.org/officeDocument/2006/relationships/image" Target="../media/image6.jpeg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2514" y="3615657"/>
            <a:ext cx="1112908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858" y="497182"/>
            <a:ext cx="9840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Некоммерческое партнерство «Северо-Западный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медицинской, фармацевтической промышленности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радиационных технологий»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1258495" y="8496300"/>
            <a:ext cx="299725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араллелограмм 2"/>
          <p:cNvSpPr/>
          <p:nvPr/>
        </p:nvSpPr>
        <p:spPr>
          <a:xfrm>
            <a:off x="1672514" y="3280960"/>
            <a:ext cx="11323659" cy="2911898"/>
          </a:xfrm>
          <a:prstGeom prst="parallelogram">
            <a:avLst>
              <a:gd name="adj" fmla="val 50514"/>
            </a:avLst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ФАРМАЦЕВТИЧЕСКОЙ, МЕДИЦИНСКОЙ ПРОМЫШЛЕННОСТИ </a:t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РАДИАЦИОННЫХ ТЕХНОЛОГИЙ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7" y="9191295"/>
            <a:ext cx="780963" cy="96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5857" y="9380632"/>
            <a:ext cx="729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ПОДДЕРЖКЕ АДМИНИСТРАЦИИ ЛЕНИНГРАДСКОЙ ОБЛАСТИ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экономического развития и инвестиционной деятельности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5" y="201365"/>
            <a:ext cx="1517686" cy="19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819151" y="7645400"/>
            <a:ext cx="11029950" cy="900207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вузов, в которых обучается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российских студентов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19151" y="6710636"/>
            <a:ext cx="11029950" cy="549849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занято на предприятиях кластера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19151" y="5536943"/>
            <a:ext cx="11029950" cy="78877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организаций, из которых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научно-исследовательских 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производственных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212" y="647371"/>
            <a:ext cx="7794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СВЕДЕНИЯ</a:t>
            </a:r>
            <a:r>
              <a:rPr lang="ru-RU" sz="4000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КЛАСТЕРА МЕДИЦИНСКОЙ, ФАРМАЦЕВТИЧЕСКОЙ ПРОМЫШЛЕННОСТИ И РАДИАЦИОННЫХ ТЕХНОЛОГИЙ</a:t>
            </a:r>
            <a:endParaRPr lang="ru-RU" sz="4000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399537"/>
            <a:ext cx="4333805" cy="428132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819151" y="8930522"/>
            <a:ext cx="11029950" cy="92467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га производственных,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подготовленных земельных участков.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92699"/>
            <a:ext cx="12426950" cy="927073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>
            <a:endCxn id="17" idx="2"/>
          </p:cNvCxnSpPr>
          <p:nvPr/>
        </p:nvCxnSpPr>
        <p:spPr>
          <a:xfrm flipV="1">
            <a:off x="6793652" y="4013629"/>
            <a:ext cx="1683258" cy="3036082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6687" y="265227"/>
            <a:ext cx="9820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ТЕРРИТОРИИ РАЗВИТИЯ КЛАСТЕРА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endCxn id="17" idx="2"/>
          </p:cNvCxnSpPr>
          <p:nvPr/>
        </p:nvCxnSpPr>
        <p:spPr>
          <a:xfrm flipV="1">
            <a:off x="6789566" y="4013629"/>
            <a:ext cx="1687344" cy="1616074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41630" y="2074637"/>
            <a:ext cx="327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КАПИТОЛОВО,</a:t>
            </a:r>
          </a:p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ТОСНО</a:t>
            </a:r>
          </a:p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(Фармацевтическая, медицинская промышленность)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642553"/>
            <a:ext cx="4517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СОСНОВЫЙ БОР</a:t>
            </a:r>
          </a:p>
          <a:p>
            <a:pPr algn="ctr"/>
            <a:r>
              <a:rPr lang="ru-RU" sz="24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(Радиационные </a:t>
            </a:r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технологии)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4752" y="8147408"/>
            <a:ext cx="4667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ГАТЧИНА</a:t>
            </a:r>
          </a:p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(Радиационные технологии, медицинская промышленность)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>
            <a:endCxn id="20" idx="0"/>
          </p:cNvCxnSpPr>
          <p:nvPr/>
        </p:nvCxnSpPr>
        <p:spPr>
          <a:xfrm>
            <a:off x="5697642" y="7204379"/>
            <a:ext cx="4200672" cy="943029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9" idx="2"/>
          </p:cNvCxnSpPr>
          <p:nvPr/>
        </p:nvCxnSpPr>
        <p:spPr>
          <a:xfrm>
            <a:off x="2258503" y="5473550"/>
            <a:ext cx="2450886" cy="356180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494442" y="6971622"/>
            <a:ext cx="406400" cy="400050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98605" y="5429676"/>
            <a:ext cx="381923" cy="400054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26796" y="5647856"/>
            <a:ext cx="365187" cy="363748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12042" y="6846964"/>
            <a:ext cx="363221" cy="357415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8473" y="247087"/>
            <a:ext cx="572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УЧАСТНИКИ КЛАСТЕРА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78" y="1969949"/>
            <a:ext cx="710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«Концерн Росэнергоатом» «Ленинградская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атомная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Радиевый институт им. В.Г. </a:t>
            </a:r>
            <a:r>
              <a:rPr lang="ru-RU" sz="1600" b="1" dirty="0" err="1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Хлопина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ПИЯФ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Константинова</a:t>
            </a:r>
          </a:p>
          <a:p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ЦНИИ КМ «Прометей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06" y="1944784"/>
            <a:ext cx="984963" cy="1038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7" y="1177607"/>
            <a:ext cx="810608" cy="810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76" y="1944783"/>
            <a:ext cx="1020496" cy="10383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5535" y="3761242"/>
            <a:ext cx="6814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«Северная звезда»</a:t>
            </a:r>
          </a:p>
          <a:p>
            <a:pPr algn="just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«Научно-Производственная фирма «КЕМ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НИИ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гигиены, </a:t>
            </a:r>
            <a:r>
              <a:rPr lang="ru-RU" sz="1600" b="1" dirty="0" err="1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профпатологии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экологии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algn="just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НИИ гриппа Министерства здравоохранения РФ</a:t>
            </a:r>
          </a:p>
          <a:p>
            <a:pPr algn="just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«Санкт-Петербургский институт фармации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«Институт экспериментальной фармакологии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57" y="4092408"/>
            <a:ext cx="830404" cy="8265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35" y="4141195"/>
            <a:ext cx="1261937" cy="7768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38" y="4141195"/>
            <a:ext cx="1904116" cy="784049"/>
          </a:xfrm>
          <a:prstGeom prst="rect">
            <a:avLst/>
          </a:prstGeom>
        </p:spPr>
      </p:pic>
      <p:pic>
        <p:nvPicPr>
          <p:cNvPr id="26" name="Рисунок 25" descr="C:\Users\АлександрЩ\Desktop\Презентация\АВПВАП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19" y="4130038"/>
            <a:ext cx="823802" cy="78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70" y="4136275"/>
            <a:ext cx="1354648" cy="7947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3" y="3042372"/>
            <a:ext cx="911495" cy="72293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6057" y="6125942"/>
            <a:ext cx="5720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«Научно-исследовательская производственная компания Электрон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 «</a:t>
            </a:r>
            <a:r>
              <a:rPr lang="ru-RU" sz="1600" b="1" dirty="0" err="1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НаноТехМед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Плюс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64" y="6188593"/>
            <a:ext cx="2851408" cy="8330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" y="5325031"/>
            <a:ext cx="755914" cy="6633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6" y="6040733"/>
            <a:ext cx="1854138" cy="996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" y="7118045"/>
            <a:ext cx="963984" cy="71589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2235" y="7971511"/>
            <a:ext cx="896724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политехнический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Санкт-Петербургский государственный медицинский университет им. акад. И.П.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Павлова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 электротехнический университет «ЛЭТИ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академия ветеринарной медицины</a:t>
            </a: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ИТМО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технологический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государственная химико-фармацевтическая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академия ветеринарной медицины</a:t>
            </a:r>
          </a:p>
          <a:p>
            <a:pPr fontAlgn="base"/>
            <a:endParaRPr lang="ru-RU" sz="11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1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1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10" y="7595151"/>
            <a:ext cx="1015025" cy="10150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59" y="8654943"/>
            <a:ext cx="729732" cy="8622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64" y="8649932"/>
            <a:ext cx="933982" cy="85276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539" y="7609343"/>
            <a:ext cx="1000833" cy="10008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36" y="8540948"/>
            <a:ext cx="1951201" cy="99561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25" y="7595433"/>
            <a:ext cx="1015024" cy="101502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14" y="7614838"/>
            <a:ext cx="806606" cy="10066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54" y="8649932"/>
            <a:ext cx="674497" cy="913944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808" y="1915793"/>
            <a:ext cx="1076564" cy="1076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02" y="1890393"/>
            <a:ext cx="1254748" cy="1151572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1287959" y="1405656"/>
            <a:ext cx="7157542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РАДИАЦИОННЫЕ ТЕХНОЛОГИЙ 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1287961" y="3275234"/>
            <a:ext cx="7157540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ФАРМАЦЕВТИЧЕСКАЯ ПРОМЫШЛЕННОСТЬ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1287959" y="5499067"/>
            <a:ext cx="7157541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ПРОМЫШЛЕННОСТЬ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1287959" y="7243077"/>
            <a:ext cx="7171036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 И ОБРАЗОВАНИЕ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385"/>
            <a:ext cx="12830629" cy="8243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5490" y="250960"/>
            <a:ext cx="622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5A4C9"/>
                </a:solidFill>
              </a:rPr>
              <a:t>ИНФРАСТРУКТУРНЫЙ ПОТЕНЦИАЛ КЛАСТЕРА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810039" y="931233"/>
            <a:ext cx="11701754" cy="51883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ГОСУДАРСТВЕННЫХ И 11 ЧАСТНЫХ ИНДУСТРИАЛЬНЫХ ПАРКОВ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810039" y="1590253"/>
            <a:ext cx="11701754" cy="51883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ОБЩАЯ ПЛОЩАДЬ ИНЖЕНЕРНО-ПОДГОТОВЛЕННЫХ УЧАСТКОВ – БОЛЕЕ 6 ТЫС. ГА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7126" y="346979"/>
            <a:ext cx="540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ПРОЕКТЫ КЛАСТЕРА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54768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1865" y="1320526"/>
            <a:ext cx="47527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ТЕРРИТОРИЙ</a:t>
            </a:r>
          </a:p>
          <a:p>
            <a:pPr algn="ctr"/>
            <a:endParaRPr lang="ru-RU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</a:t>
            </a:r>
            <a:r>
              <a:rPr lang="en-US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 «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Капитолово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территории МО «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Сосновоборский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городской округ» как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технополиса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радиационных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территории г. Гатчина, как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технополиса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радиационных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3152" y="1318185"/>
            <a:ext cx="44067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ПРОИЗВОДСТВ</a:t>
            </a:r>
          </a:p>
          <a:p>
            <a:pPr algn="ctr"/>
            <a:endParaRPr lang="ru-RU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инновационного производства медицинских изделий из углерода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завода по производству готовых лекарственных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и развитие производства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инфузионных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производства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микроисточников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брахитерапии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основе препарата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Nal-125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производства препарата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Nal-131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производства фармацевтической субстанции </a:t>
            </a:r>
            <a:r>
              <a:rPr lang="ru-RU" b="1" dirty="0" err="1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фосфазид</a:t>
            </a:r>
            <a:endParaRPr lang="ru-RU" b="1" dirty="0">
              <a:solidFill>
                <a:srgbClr val="45A4C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79950" y="1318185"/>
            <a:ext cx="440679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pPr algn="ctr"/>
            <a:endParaRPr lang="ru-RU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комплекса средств ядерной медицины для лечения метастатической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меланомы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Доклинические исследования лекарственного средства на основе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биснафтазарина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лечения аллергических и воспалительных заболеваний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средств профилактики иммунодепрессивных болезней нового поколения для промышленного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птицеводства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высокоэффективного лекарственного средства на основе пептидной субстанции синтетического происхождения, включающей структуру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эксенатида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вектора доставки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1865" y="5180553"/>
            <a:ext cx="48612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  <a:p>
            <a:pPr algn="ctr"/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крупнейшего в России индустриального парка в сфере </a:t>
            </a:r>
            <a:r>
              <a:rPr lang="ru-RU" b="1" dirty="0" err="1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нанотехнологий</a:t>
            </a: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питомника лабораторных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центра доклинических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современного вивария со станцией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инсинерации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требованиям Международного стандарта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GNP</a:t>
            </a: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943" y="1154590"/>
            <a:ext cx="94761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3300"/>
                </a:solidFill>
              </a:rPr>
              <a:t>Некоммерческое партнерство «Северо-Западный кластер фармацевтической, медицинской промышленности и радиационных технологий» </a:t>
            </a:r>
            <a:r>
              <a:rPr lang="ru-RU" sz="2000" b="1" dirty="0" smtClean="0">
                <a:solidFill>
                  <a:srgbClr val="45A4C9"/>
                </a:solidFill>
              </a:rPr>
              <a:t>осуществляющие </a:t>
            </a:r>
            <a:r>
              <a:rPr lang="ru-RU" sz="2000" b="1" dirty="0">
                <a:solidFill>
                  <a:srgbClr val="45A4C9"/>
                </a:solidFill>
              </a:rPr>
              <a:t>методическое, организационное, экспертно-аналитическое и информационное сопровождение развития Кластера</a:t>
            </a:r>
            <a:r>
              <a:rPr lang="ru-RU" sz="2000" b="1" dirty="0" smtClean="0">
                <a:solidFill>
                  <a:srgbClr val="45A4C9"/>
                </a:solidFill>
              </a:rPr>
              <a:t>. </a:t>
            </a:r>
            <a:r>
              <a:rPr lang="ru-RU" sz="2000" b="1" dirty="0">
                <a:solidFill>
                  <a:srgbClr val="45A4C9"/>
                </a:solidFill>
              </a:rPr>
              <a:t>созданное в соответствии с постановлением Правительства Российской Федерации от 06 марта 2013 года № 188.</a:t>
            </a:r>
          </a:p>
          <a:p>
            <a:pPr algn="just"/>
            <a:endParaRPr lang="ru-RU" sz="2000" dirty="0" smtClean="0">
              <a:solidFill>
                <a:srgbClr val="45A4C9"/>
              </a:solidFill>
            </a:endParaRPr>
          </a:p>
          <a:p>
            <a:pPr algn="just" fontAlgn="base"/>
            <a:r>
              <a:rPr lang="ru-RU" sz="2000" b="1" dirty="0" smtClean="0">
                <a:solidFill>
                  <a:srgbClr val="FF3300"/>
                </a:solidFill>
              </a:rPr>
              <a:t>ЦЕЛЬ ПАРТНЕРСТВА</a:t>
            </a:r>
            <a:endParaRPr lang="ru-RU" sz="2000" dirty="0">
              <a:solidFill>
                <a:srgbClr val="45A4C9"/>
              </a:solidFill>
            </a:endParaRPr>
          </a:p>
          <a:p>
            <a:pPr algn="just" fontAlgn="base"/>
            <a:r>
              <a:rPr lang="ru-RU" sz="2000" b="1" dirty="0">
                <a:solidFill>
                  <a:srgbClr val="45A4C9"/>
                </a:solidFill>
              </a:rPr>
              <a:t>С</a:t>
            </a:r>
            <a:r>
              <a:rPr lang="ru-RU" sz="2000" b="1" dirty="0" smtClean="0">
                <a:solidFill>
                  <a:srgbClr val="45A4C9"/>
                </a:solidFill>
              </a:rPr>
              <a:t>оздание </a:t>
            </a:r>
            <a:r>
              <a:rPr lang="ru-RU" sz="2000" b="1" dirty="0">
                <a:solidFill>
                  <a:srgbClr val="45A4C9"/>
                </a:solidFill>
              </a:rPr>
              <a:t>условий для эффективного взаимодействия её членов, учреждений образования и науки, некоммерческих и общественных организаций, органов государственной власти и органов местного самоуправления, инвесторов в интересах развития пилотного инновационного кластера медицинской, фармацевтической промышленности, радиационных технологий на территории Ленинградской области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3352" y="447543"/>
            <a:ext cx="834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КЛАСТЕРА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921" y="5251406"/>
            <a:ext cx="947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ПРЕИМУЩЕСТВА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</a:rPr>
              <a:t>ДЛЯ УЧАСТНИКОВ КЛАСТЕРА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5134" y="1157849"/>
            <a:ext cx="362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</a:rPr>
              <a:t>ОСНОВНЫЕ УЧРЕДИТЕЛИ</a:t>
            </a:r>
            <a:endParaRPr lang="ru-RU" sz="2000" b="1" dirty="0">
              <a:solidFill>
                <a:srgbClr val="FF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85" y="6144491"/>
            <a:ext cx="1307441" cy="98058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51" y="7373713"/>
            <a:ext cx="1158926" cy="1262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947" y="3777594"/>
            <a:ext cx="1315050" cy="15648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41" y="8695511"/>
            <a:ext cx="1708538" cy="6065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74" y="2155170"/>
            <a:ext cx="1192996" cy="1471761"/>
          </a:xfrm>
          <a:prstGeom prst="rect">
            <a:avLst/>
          </a:prstGeom>
        </p:spPr>
      </p:pic>
      <p:sp>
        <p:nvSpPr>
          <p:cNvPr id="14" name="Пятиугольник 13"/>
          <p:cNvSpPr/>
          <p:nvPr/>
        </p:nvSpPr>
        <p:spPr>
          <a:xfrm>
            <a:off x="688943" y="5713071"/>
            <a:ext cx="9870297" cy="675430"/>
          </a:xfrm>
          <a:prstGeom prst="homePlate">
            <a:avLst>
              <a:gd name="adj" fmla="val 73012"/>
            </a:avLst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Кооперация</a:t>
            </a:r>
            <a:r>
              <a:rPr lang="en-US" sz="2000" b="1" dirty="0">
                <a:solidFill>
                  <a:schemeClr val="bg1"/>
                </a:solidFill>
              </a:rPr>
              <a:t> c </a:t>
            </a:r>
            <a:r>
              <a:rPr lang="ru-RU" sz="2000" b="1" dirty="0">
                <a:solidFill>
                  <a:schemeClr val="bg1"/>
                </a:solidFill>
              </a:rPr>
              <a:t>организациями-участниками кластера для  разработки, </a:t>
            </a:r>
            <a:r>
              <a:rPr lang="ru-RU" sz="2000" b="1" dirty="0" smtClean="0">
                <a:solidFill>
                  <a:schemeClr val="bg1"/>
                </a:solidFill>
              </a:rPr>
              <a:t>внедрения </a:t>
            </a:r>
            <a:r>
              <a:rPr lang="ru-RU" sz="2000" b="1" dirty="0">
                <a:solidFill>
                  <a:schemeClr val="bg1"/>
                </a:solidFill>
              </a:rPr>
              <a:t>и продвижения инновационных </a:t>
            </a:r>
            <a:r>
              <a:rPr lang="ru-RU" sz="2000" b="1" dirty="0" smtClean="0">
                <a:solidFill>
                  <a:schemeClr val="bg1"/>
                </a:solidFill>
              </a:rPr>
              <a:t>проектов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688943" y="7309984"/>
            <a:ext cx="9870298" cy="693240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Оказание НП методического, экспертно-аналитического, информационного сопровождения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688944" y="6526930"/>
            <a:ext cx="9870297" cy="67021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Вовлечение малых и средних инновационных предприятий в технологические цепочки производственных процессов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708148" y="8118011"/>
            <a:ext cx="9870298" cy="1225301"/>
          </a:xfrm>
          <a:prstGeom prst="homePlate">
            <a:avLst>
              <a:gd name="adj" fmla="val 30307"/>
            </a:avLst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Профессиональная переподготовка, повышение квалификации, в том </a:t>
            </a:r>
            <a:r>
              <a:rPr lang="ru-RU" sz="2000" b="1" dirty="0" smtClean="0">
                <a:solidFill>
                  <a:schemeClr val="bg1"/>
                </a:solidFill>
              </a:rPr>
              <a:t>числе в </a:t>
            </a:r>
            <a:r>
              <a:rPr lang="ru-RU" sz="2000" b="1" dirty="0">
                <a:solidFill>
                  <a:schemeClr val="bg1"/>
                </a:solidFill>
              </a:rPr>
              <a:t>форме  проведения стажировок работников организаций, указанных в государственной программе субъекта Российской Федерации, в том числе за </a:t>
            </a:r>
            <a:r>
              <a:rPr lang="ru-RU" sz="2000" b="1" dirty="0" smtClean="0">
                <a:solidFill>
                  <a:schemeClr val="bg1"/>
                </a:solidFill>
              </a:rPr>
              <a:t>рубежом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08148" y="9539309"/>
            <a:ext cx="9870298" cy="760999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Совместное продвижение организаций-участников кластера, </a:t>
            </a:r>
            <a:r>
              <a:rPr lang="en-US" sz="2000" b="1" dirty="0">
                <a:solidFill>
                  <a:schemeClr val="bg1"/>
                </a:solidFill>
              </a:rPr>
              <a:t>PR</a:t>
            </a:r>
            <a:r>
              <a:rPr lang="ru-RU" sz="2000" b="1" dirty="0">
                <a:solidFill>
                  <a:schemeClr val="bg1"/>
                </a:solidFill>
              </a:rPr>
              <a:t>, организация и сопровождение выставочных мероприятий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75" y="551126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75" y="635420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75" y="714442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685" y="821681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85" y="943300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Двойные круглые скобки 7"/>
          <p:cNvSpPr/>
          <p:nvPr/>
        </p:nvSpPr>
        <p:spPr>
          <a:xfrm rot="5400000">
            <a:off x="8025957" y="4687247"/>
            <a:ext cx="7902663" cy="1997218"/>
          </a:xfrm>
          <a:prstGeom prst="bracketPair">
            <a:avLst/>
          </a:prstGeom>
          <a:ln w="57150">
            <a:solidFill>
              <a:srgbClr val="45A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047" y="5591110"/>
            <a:ext cx="1158926" cy="11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099" y="129070"/>
            <a:ext cx="1108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034" y="3123776"/>
            <a:ext cx="7958319" cy="13234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5A4C9"/>
                </a:solidFill>
              </a:rPr>
              <a:t>Снижение налога на прибыль с 18% до 13,5%</a:t>
            </a:r>
          </a:p>
          <a:p>
            <a:r>
              <a:rPr lang="ru-RU" sz="2000" b="1" dirty="0" smtClean="0">
                <a:solidFill>
                  <a:srgbClr val="45A4C9"/>
                </a:solidFill>
              </a:rPr>
              <a:t>Снижение налога на имущество с 2,2% до 0%</a:t>
            </a:r>
          </a:p>
          <a:p>
            <a:endParaRPr lang="ru-RU" sz="2000" b="1" dirty="0" smtClean="0">
              <a:solidFill>
                <a:srgbClr val="45A4C9"/>
              </a:solidFill>
            </a:endParaRPr>
          </a:p>
          <a:p>
            <a:r>
              <a:rPr lang="ru-RU" sz="1600" b="1" dirty="0" smtClean="0">
                <a:solidFill>
                  <a:srgbClr val="FF3300"/>
                </a:solidFill>
              </a:rPr>
              <a:t>МИНИМАЛЬНЫЙ ОБЪЕМ ИНВЕСТИЦИЙ – 300 МЛН РУБ</a:t>
            </a:r>
            <a:r>
              <a:rPr lang="ru-RU" sz="2000" b="1" dirty="0" smtClean="0">
                <a:solidFill>
                  <a:srgbClr val="45A4C9"/>
                </a:solidFill>
              </a:rPr>
              <a:t>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1303038" y="688463"/>
            <a:ext cx="11286581" cy="477023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ПО ПРИНЦИПУ ЕДИНОГО ОКНА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303035" y="9360877"/>
            <a:ext cx="10063466" cy="53027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303035" y="2509461"/>
            <a:ext cx="10063466" cy="44995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ДЛЯ ИНВЕСТОРОВ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3034" y="6149522"/>
            <a:ext cx="12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ПЕРЕПОДГОТОВКА, ПОВЫШЕНИЕ КВАЛИФИКАКИИ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ВЫСТАВОЧНО-ЯРМАРОЧНЫХ МЕРОПРИЯТИЙ</a:t>
            </a:r>
            <a:endParaRPr lang="ru-RU" sz="2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303034" y="4509084"/>
            <a:ext cx="3867277" cy="760999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СРОК ПРЕДОСТАВЛЕНИЯ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ЛЬГОТ </a:t>
            </a:r>
            <a:r>
              <a:rPr lang="ru-RU" sz="2000" b="1" dirty="0">
                <a:solidFill>
                  <a:schemeClr val="bg1"/>
                </a:solidFill>
              </a:rPr>
              <a:t>ОТ 4 ДО 8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4537" y="1368230"/>
            <a:ext cx="12894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ПРОЦЕДУРЫ ИНЖЕНЕРНО-ТРАНСПОРТНОГО ОБЕСПЕЧЕНИЯ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ИНФОРМАЦИОННО-КОНСУЛЬТАЦИОННОЕ </a:t>
            </a:r>
            <a:r>
              <a:rPr lang="ru-RU" sz="2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ИНВЕСТИЦИОННОЙ </a:t>
            </a: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</a:t>
            </a:r>
            <a:endParaRPr lang="ru-RU" sz="2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366" y="41284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366" y="22220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366" y="531837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869" y="911818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1303037" y="5553551"/>
            <a:ext cx="10063464" cy="518351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 НА ВОЗМЕЩЕНИЕ ЧАСТИ ЗАТРАТ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3034" y="7864215"/>
            <a:ext cx="413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</a:t>
            </a:r>
            <a:r>
              <a:rPr lang="ru-RU" sz="2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869" y="688916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303035" y="7007390"/>
            <a:ext cx="10063466" cy="779205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ПО ПРИВЛЕЧЕНИЮ В ПРОЕКТЫ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ФИНАНСОВЫЕ ИНСТРУМЕНТЫ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2980" y="1376309"/>
            <a:ext cx="6632390" cy="761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 </a:t>
            </a:r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«Северо-Западный кластер фармацевтической, медицинской промышленности и радиационных технологий»</a:t>
            </a:r>
          </a:p>
          <a:p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195112, Санкт-Петербург,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Малоохтинский</a:t>
            </a:r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пр., д.64,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лит.Б</a:t>
            </a:r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(812) 644 01 24</a:t>
            </a:r>
          </a:p>
          <a:p>
            <a:pPr fontAlgn="base"/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info@nwcluster.ru</a:t>
            </a:r>
            <a:endParaRPr lang="ru-RU" sz="3200" b="1" u="sng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www.nwcluster.ru</a:t>
            </a:r>
            <a:endParaRPr lang="ru-RU" sz="3200" b="1" u="sng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u="sng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Директор: </a:t>
            </a:r>
            <a:endParaRPr lang="ru-RU" sz="3200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Гусейнов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Эльнур</a:t>
            </a:r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Расимович</a:t>
            </a:r>
            <a:r>
              <a:rPr lang="ru-RU" sz="888" b="1" dirty="0"/>
              <a:t/>
            </a:r>
            <a:br>
              <a:rPr lang="ru-RU" sz="888" b="1" dirty="0"/>
            </a:br>
            <a:endParaRPr lang="ru-RU" sz="888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59" y="1732997"/>
            <a:ext cx="5693802" cy="7184657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66700" y="249352"/>
            <a:ext cx="13760450" cy="10151948"/>
          </a:xfrm>
          <a:prstGeom prst="snip2DiagRect">
            <a:avLst/>
          </a:prstGeom>
          <a:noFill/>
          <a:ln w="57150"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1062980" y="684915"/>
            <a:ext cx="9232903" cy="484132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ОРГАНИЗАЦИЯ:</a:t>
            </a:r>
          </a:p>
        </p:txBody>
      </p:sp>
    </p:spTree>
    <p:extLst>
      <p:ext uri="{BB962C8B-B14F-4D97-AF65-F5344CB8AC3E}">
        <p14:creationId xmlns:p14="http://schemas.microsoft.com/office/powerpoint/2010/main" val="414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724</Words>
  <Application>Microsoft Office PowerPoint</Application>
  <PresentationFormat>Произвольный</PresentationFormat>
  <Paragraphs>141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АлександрЩ</dc:creator>
  <cp:lastModifiedBy>АлександрЩ</cp:lastModifiedBy>
  <cp:revision>249</cp:revision>
  <cp:lastPrinted>2015-08-11T06:40:00Z</cp:lastPrinted>
  <dcterms:created xsi:type="dcterms:W3CDTF">2015-07-15T06:26:01Z</dcterms:created>
  <dcterms:modified xsi:type="dcterms:W3CDTF">2015-08-13T10:20:56Z</dcterms:modified>
</cp:coreProperties>
</file>