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5" r:id="rId4"/>
    <p:sldId id="280" r:id="rId5"/>
    <p:sldId id="266" r:id="rId6"/>
    <p:sldId id="278" r:id="rId7"/>
    <p:sldId id="268" r:id="rId8"/>
    <p:sldId id="270" r:id="rId9"/>
    <p:sldId id="271" r:id="rId10"/>
    <p:sldId id="281" r:id="rId11"/>
    <p:sldId id="279" r:id="rId12"/>
    <p:sldId id="282" r:id="rId13"/>
    <p:sldId id="276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2A3"/>
    <a:srgbClr val="0A95B9"/>
    <a:srgbClr val="089BC5"/>
    <a:srgbClr val="059BC6"/>
    <a:srgbClr val="0999CA"/>
    <a:srgbClr val="069CC7"/>
    <a:srgbClr val="1297C2"/>
    <a:srgbClr val="059CC7"/>
    <a:srgbClr val="079CC7"/>
    <a:srgbClr val="099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10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4654-A023-4538-B3E8-1BE96955C6EA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EC3D6-2389-4034-B628-293370F10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2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EC3D6-2389-4034-B628-293370F1061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EC3D6-2389-4034-B628-293370F1061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925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EC3D6-2389-4034-B628-293370F1061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04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EC3D6-2389-4034-B628-293370F1061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10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EC3D6-2389-4034-B628-293370F106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69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EC3D6-2389-4034-B628-293370F1061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302-9A74-4A83-B0E4-9121CF3D4AE8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84C4-44B8-44B1-B36D-EF848A3B8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302-9A74-4A83-B0E4-9121CF3D4AE8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84C4-44B8-44B1-B36D-EF848A3B8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302-9A74-4A83-B0E4-9121CF3D4AE8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84C4-44B8-44B1-B36D-EF848A3B8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302-9A74-4A83-B0E4-9121CF3D4AE8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84C4-44B8-44B1-B36D-EF848A3B8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302-9A74-4A83-B0E4-9121CF3D4AE8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84C4-44B8-44B1-B36D-EF848A3B8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302-9A74-4A83-B0E4-9121CF3D4AE8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84C4-44B8-44B1-B36D-EF848A3B8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302-9A74-4A83-B0E4-9121CF3D4AE8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84C4-44B8-44B1-B36D-EF848A3B8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302-9A74-4A83-B0E4-9121CF3D4AE8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84C4-44B8-44B1-B36D-EF848A3B8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302-9A74-4A83-B0E4-9121CF3D4AE8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84C4-44B8-44B1-B36D-EF848A3B8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302-9A74-4A83-B0E4-9121CF3D4AE8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84C4-44B8-44B1-B36D-EF848A3B8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3302-9A74-4A83-B0E4-9121CF3D4AE8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84C4-44B8-44B1-B36D-EF848A3B8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43302-9A74-4A83-B0E4-9121CF3D4AE8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B84C4-44B8-44B1-B36D-EF848A3B85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000" y="5013176"/>
            <a:ext cx="9216000" cy="1077218"/>
          </a:xfrm>
          <a:solidFill>
            <a:schemeClr val="bg1">
              <a:alpha val="3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 решение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операторов каршеринга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9604" y="978840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бесключевого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доступа с использованием канала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</a:t>
            </a:r>
            <a:endParaRPr lang="ru-R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47664" y="260648"/>
            <a:ext cx="7596336" cy="523220"/>
            <a:chOff x="1547664" y="260648"/>
            <a:chExt cx="7596336" cy="523220"/>
          </a:xfrm>
          <a:solidFill>
            <a:srgbClr val="099AC7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1547664" y="260648"/>
              <a:ext cx="7596336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60363"/>
              <a:r>
                <a:rPr lang="ru-RU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Перспективная технология</a:t>
              </a:r>
              <a:endPara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47664" y="260648"/>
              <a:ext cx="108000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844824"/>
            <a:ext cx="5679359" cy="425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547664" y="260648"/>
            <a:ext cx="7596336" cy="523220"/>
            <a:chOff x="1547664" y="260648"/>
            <a:chExt cx="7596336" cy="523220"/>
          </a:xfrm>
          <a:solidFill>
            <a:srgbClr val="079CC7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1547664" y="260648"/>
              <a:ext cx="7596336" cy="523220"/>
            </a:xfrm>
            <a:prstGeom prst="rect">
              <a:avLst/>
            </a:prstGeom>
            <a:grpFill/>
          </p:spPr>
          <p:txBody>
            <a:bodyPr wrap="square" anchor="ctr" anchorCtr="0">
              <a:noAutofit/>
            </a:bodyPr>
            <a:lstStyle/>
            <a:p>
              <a:pPr marL="360363"/>
              <a:r>
                <a:rPr lang="ru-R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Кому адресовано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547664" y="260648"/>
              <a:ext cx="108000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537646" y="870247"/>
            <a:ext cx="3790624" cy="3059916"/>
            <a:chOff x="5399662" y="967947"/>
            <a:chExt cx="3610120" cy="3059916"/>
          </a:xfrm>
          <a:effectLst/>
        </p:grpSpPr>
        <p:sp>
          <p:nvSpPr>
            <p:cNvPr id="19" name="Прямоугольник 18"/>
            <p:cNvSpPr/>
            <p:nvPr/>
          </p:nvSpPr>
          <p:spPr>
            <a:xfrm>
              <a:off x="5406623" y="967947"/>
              <a:ext cx="3603159" cy="302433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http://d225fqn1pkg6mt.cloudfront.net/wp-content/uploads/2013/09/Why_start_a_business_resize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86913" y="1057513"/>
              <a:ext cx="3413826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399662" y="2327397"/>
              <a:ext cx="3600001" cy="170046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СТАРТАП</a:t>
              </a:r>
              <a:endPara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ru-RU" sz="75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Хотите начать бизнес на быстрорастущем рынке услуг </a:t>
              </a:r>
              <a:r>
                <a:rPr lang="ru-RU" sz="750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каршеринга</a:t>
              </a:r>
              <a:r>
                <a:rPr lang="ru-RU" sz="75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  <a:p>
              <a:pPr>
                <a:spcAft>
                  <a:spcPts val="300"/>
                </a:spcAft>
              </a:pPr>
              <a:r>
                <a:rPr lang="ru-RU" sz="75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Начните его с </a:t>
              </a:r>
              <a:r>
                <a:rPr lang="en-US" sz="750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MonGeoCar</a:t>
              </a:r>
              <a:r>
                <a:rPr lang="en-US" sz="75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  <a:p>
              <a:pPr>
                <a:spcAft>
                  <a:spcPts val="300"/>
                </a:spcAft>
              </a:pPr>
              <a:r>
                <a:rPr lang="ru-RU" sz="75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 предоставим Вам необходимый пакет технологий, обучение и поддержку, чтобы начать свой бизнес быстро, без дополнительных инвестиций в дорогостоящую технологическую инфраструктуру.</a:t>
              </a:r>
            </a:p>
            <a:p>
              <a:pPr>
                <a:spcAft>
                  <a:spcPts val="300"/>
                </a:spcAft>
              </a:pPr>
              <a:r>
                <a:rPr lang="ru-RU" sz="75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 получите готовую бизнес-модель под ключ, с помощью которой сможете развивать бизнес по Вашему собственному сценарию. Мы предлагаем полностью автоматизированный </a:t>
              </a:r>
              <a:r>
                <a:rPr lang="ru-RU" sz="750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бэк</a:t>
              </a:r>
              <a:r>
                <a:rPr lang="ru-RU" sz="75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-офис, превосходно выполненные сайт, мобильные приложения и комплект бортового оборудования. Вам остается лишь оснастить свой автопарк, произвести </a:t>
              </a:r>
              <a:r>
                <a:rPr lang="ru-RU" sz="750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брендинг</a:t>
              </a:r>
              <a:r>
                <a:rPr lang="ru-RU" sz="75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приложений и выполнить начальную конфигурацию системы.</a:t>
              </a:r>
              <a:endParaRPr lang="ru-RU" sz="75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320962" y="870247"/>
            <a:ext cx="3779999" cy="3024336"/>
            <a:chOff x="5345830" y="916209"/>
            <a:chExt cx="3600000" cy="3024336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345830" y="916209"/>
              <a:ext cx="3600000" cy="302433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7" b="57404"/>
            <a:stretch/>
          </p:blipFill>
          <p:spPr>
            <a:xfrm>
              <a:off x="5460143" y="1005775"/>
              <a:ext cx="3395833" cy="12600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355949" y="2270442"/>
              <a:ext cx="3589881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ПРОКАТНЫЕ КОМПАНИИ</a:t>
              </a:r>
            </a:p>
            <a:p>
              <a:pPr>
                <a:spcAft>
                  <a:spcPts val="300"/>
                </a:spcAft>
              </a:pPr>
              <a:r>
                <a:rPr lang="ru-RU" sz="8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Сколько транспортных средств остается не использованными в Вашем гараже? Что если сделать их доступными для краткосрочной аренды? </a:t>
              </a:r>
            </a:p>
            <a:p>
              <a:pPr>
                <a:spcAft>
                  <a:spcPts val="300"/>
                </a:spcAft>
              </a:pPr>
              <a:r>
                <a:rPr lang="ru-RU" sz="8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Просто подключите свои </a:t>
              </a:r>
              <a:r>
                <a:rPr lang="ru-RU" sz="8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транспртные</a:t>
              </a:r>
              <a:r>
                <a:rPr lang="ru-RU" sz="8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средства к </a:t>
              </a:r>
              <a:r>
                <a:rPr lang="en-US" sz="8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MonGeoCar</a:t>
              </a:r>
              <a:r>
                <a:rPr lang="en-US" sz="8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добавьте услугу </a:t>
              </a:r>
              <a:r>
                <a:rPr lang="ru-RU" sz="8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Каршеринга</a:t>
              </a:r>
              <a:r>
                <a:rPr lang="ru-RU" sz="8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 традиционным сервисам по аренде автомобилей.</a:t>
              </a:r>
            </a:p>
            <a:p>
              <a:pPr>
                <a:spcAft>
                  <a:spcPts val="300"/>
                </a:spcAft>
              </a:pPr>
              <a:r>
                <a:rPr lang="ru-RU" sz="8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 предоставим Вам готовое решение «под ключ» для повышения прибыли от существующего бизнеса и поможем развить новое трендовое направление.</a:t>
              </a:r>
            </a:p>
            <a:p>
              <a:pPr>
                <a:spcAft>
                  <a:spcPts val="300"/>
                </a:spcAft>
              </a:pPr>
              <a:r>
                <a:rPr lang="ru-RU" sz="8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</a:t>
              </a:r>
              <a:r>
                <a:rPr lang="en-US" sz="8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MonGeoCar</a:t>
              </a:r>
              <a:r>
                <a:rPr lang="en-US" sz="8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 можете начать оказывать услуги в самые короткие сроки, выведя на рынок новый сервис раньше конкурентов.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541729" y="3886473"/>
            <a:ext cx="3783315" cy="2903474"/>
            <a:chOff x="1541729" y="3886473"/>
            <a:chExt cx="3783315" cy="2903474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544955" y="3886473"/>
              <a:ext cx="3780089" cy="2880000"/>
            </a:xfrm>
            <a:prstGeom prst="rect">
              <a:avLst/>
            </a:prstGeom>
            <a:solidFill>
              <a:srgbClr val="35154F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7371" y="3994033"/>
              <a:ext cx="3595255" cy="12600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541729" y="5243370"/>
              <a:ext cx="3766540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КОРПОРАТИВНЫЙ КАРШЕРИНГ</a:t>
              </a:r>
            </a:p>
            <a:p>
              <a:pPr>
                <a:spcAft>
                  <a:spcPts val="300"/>
                </a:spcAft>
              </a:pPr>
              <a:r>
                <a:rPr lang="ru-RU" sz="75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Большой автопарк, но автомобилей на всех не хватает? Большие расходы на содержание?</a:t>
              </a:r>
            </a:p>
            <a:p>
              <a:pPr>
                <a:spcAft>
                  <a:spcPts val="300"/>
                </a:spcAft>
              </a:pPr>
              <a:r>
                <a:rPr lang="ru-RU" sz="75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Подключив свой автопарк к системе </a:t>
              </a:r>
              <a:r>
                <a:rPr lang="en-US" sz="75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MonGeoCar</a:t>
              </a:r>
              <a:r>
                <a:rPr lang="ru-RU" sz="75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Вы получите:</a:t>
              </a:r>
            </a:p>
            <a:p>
              <a:pPr>
                <a:spcAft>
                  <a:spcPts val="300"/>
                </a:spcAft>
              </a:pPr>
              <a:r>
                <a:rPr lang="ru-RU" sz="75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Оптимизацию расходов благодаря уменьшению необходимого числа транспортных средств,</a:t>
              </a:r>
            </a:p>
            <a:p>
              <a:pPr>
                <a:spcAft>
                  <a:spcPts val="300"/>
                </a:spcAft>
              </a:pPr>
              <a:r>
                <a:rPr lang="ru-RU" sz="75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Сокращение «</a:t>
              </a:r>
              <a:r>
                <a:rPr lang="ru-RU" sz="75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стронних</a:t>
              </a:r>
              <a:r>
                <a:rPr lang="ru-RU" sz="75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дополнительных издержек мобильности сотрудников (такси, прокат),</a:t>
              </a:r>
            </a:p>
            <a:p>
              <a:pPr>
                <a:spcAft>
                  <a:spcPts val="300"/>
                </a:spcAft>
              </a:pPr>
              <a:r>
                <a:rPr lang="ru-RU" sz="75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Единый «электронный ключ» доступа к автомобилям для всех сотрудников,</a:t>
              </a:r>
            </a:p>
            <a:p>
              <a:pPr>
                <a:spcAft>
                  <a:spcPts val="300"/>
                </a:spcAft>
              </a:pPr>
              <a:r>
                <a:rPr lang="ru-RU" sz="75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Внедрение эффективного инструмента управления </a:t>
              </a:r>
              <a:r>
                <a:rPr lang="ru-RU" sz="750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автопарокм</a:t>
              </a:r>
              <a:r>
                <a:rPr lang="ru-RU" sz="75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319147" y="3887746"/>
            <a:ext cx="3781813" cy="2881762"/>
          </a:xfrm>
          <a:prstGeom prst="rect">
            <a:avLst/>
          </a:prstGeom>
          <a:solidFill>
            <a:srgbClr val="390F37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469" y="3988816"/>
            <a:ext cx="3555577" cy="1260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331587" y="5240706"/>
            <a:ext cx="3758751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ОПЕРАТОРЫ КАРШЕРИНГА</a:t>
            </a:r>
          </a:p>
          <a:p>
            <a:pPr>
              <a:spcAft>
                <a:spcPts val="300"/>
              </a:spcAft>
            </a:pPr>
            <a:r>
              <a:rPr lang="ru-RU" sz="75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 </a:t>
            </a:r>
            <a:r>
              <a:rPr lang="ru-RU" sz="75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каршеринговый</a:t>
            </a:r>
            <a:r>
              <a:rPr lang="ru-RU" sz="75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бизнес быстро </a:t>
            </a:r>
            <a:r>
              <a:rPr lang="ru-RU" sz="75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разиввается</a:t>
            </a:r>
            <a:r>
              <a:rPr lang="ru-RU" sz="75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страдает от технических проблем и ограничений платформы?</a:t>
            </a:r>
            <a:r>
              <a:rPr lang="en-US" sz="75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ru-RU" sz="75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75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расшиерние</a:t>
            </a:r>
            <a:r>
              <a:rPr lang="ru-RU" sz="75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технической службы постоянно растут с увеличением автопарка?</a:t>
            </a:r>
          </a:p>
          <a:p>
            <a:pPr>
              <a:spcAft>
                <a:spcPts val="300"/>
              </a:spcAft>
            </a:pPr>
            <a:r>
              <a:rPr lang="en-US" sz="75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MonGeoCar</a:t>
            </a:r>
            <a:r>
              <a:rPr lang="en-US" sz="75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мощной, легкой в </a:t>
            </a:r>
            <a:r>
              <a:rPr lang="ru-RU" sz="75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исопльзовании</a:t>
            </a:r>
            <a:r>
              <a:rPr lang="ru-RU" sz="75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полностью </a:t>
            </a:r>
            <a:r>
              <a:rPr lang="ru-RU" sz="75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настраивемой</a:t>
            </a:r>
            <a:r>
              <a:rPr lang="ru-RU" sz="75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платформой для управления всеми бизнес-процессами сервиса </a:t>
            </a:r>
            <a:r>
              <a:rPr lang="ru-RU" sz="75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каршеринга</a:t>
            </a:r>
            <a:r>
              <a:rPr lang="ru-RU" sz="75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режиме реального времени.</a:t>
            </a:r>
          </a:p>
          <a:p>
            <a:pPr>
              <a:spcAft>
                <a:spcPts val="300"/>
              </a:spcAft>
            </a:pPr>
            <a:r>
              <a:rPr lang="ru-RU" sz="75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работы в системе не требуется </a:t>
            </a:r>
            <a:r>
              <a:rPr lang="ru-RU" sz="75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длителнього</a:t>
            </a:r>
            <a:r>
              <a:rPr lang="ru-RU" sz="75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обучения и специальных навыков. Вся логика бизнес-процессов настраивается с использованием готовых алгоритмов.</a:t>
            </a:r>
          </a:p>
        </p:txBody>
      </p:sp>
    </p:spTree>
    <p:extLst>
      <p:ext uri="{BB962C8B-B14F-4D97-AF65-F5344CB8AC3E}">
        <p14:creationId xmlns:p14="http://schemas.microsoft.com/office/powerpoint/2010/main" val="32811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47664" y="260648"/>
            <a:ext cx="7596336" cy="523220"/>
            <a:chOff x="1547664" y="260648"/>
            <a:chExt cx="7596336" cy="523220"/>
          </a:xfrm>
          <a:solidFill>
            <a:srgbClr val="099AC7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1547664" y="260648"/>
              <a:ext cx="7596336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60363"/>
              <a:r>
                <a:rPr lang="ru-RU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Экосистема Умный город</a:t>
              </a:r>
              <a:endPara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47664" y="260648"/>
              <a:ext cx="108000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47" y="2073989"/>
            <a:ext cx="7636661" cy="44644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908720"/>
            <a:ext cx="3873778" cy="113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34704" y="1050944"/>
            <a:ext cx="726571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69CC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Учитывая высокий уровень готовности технологии к массовой коммерциализации, а также благоприятную конъюнктуру данного рынка компания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69CC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MCT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69CC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ставит перед собой следующие цели на трехлетний период: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5696" y="2205586"/>
            <a:ext cx="61566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4038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>
                <a:tab pos="363538" algn="l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 рынках России и СНГ занять лидирующее положение в сегменте провайдера технологии. Доля в объеме локального рынка – до 50%.</a:t>
            </a:r>
          </a:p>
          <a:p>
            <a:pPr marL="554038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>
                <a:tab pos="363538" algn="l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 международном рынке занять долю в объеме до 5%</a:t>
            </a:r>
          </a:p>
          <a:p>
            <a:pPr marL="554038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>
                <a:tab pos="363538" algn="l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Совокупное количество подключений на платформе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MonGeoCar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должно составить не менее 100 000 авто.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4292" y="3899318"/>
            <a:ext cx="7218808" cy="1055608"/>
          </a:xfrm>
          <a:prstGeom prst="roundRect">
            <a:avLst/>
          </a:prstGeom>
          <a:solidFill>
            <a:srgbClr val="00B050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бизнеса по аутсорсингу технологической инфраструктуры на рынке каршеринга, что включает в себя предоставление программной платформы, клиентского интерфейса в виде веб сайта и мобильного приложения  пользователя, оборудования для оснащения </a:t>
            </a:r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автомобилей.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http://asianworldnews.co.uk/wp-content/uploads/Car-Shar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7202" y="5238000"/>
            <a:ext cx="3216798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www.euromag.ru/storage/c/2015/09/15/1442313366_378009_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5238000"/>
            <a:ext cx="281858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godcgo.com/Portals/0/Content%20Images/carsharing%20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534" y="5235420"/>
            <a:ext cx="2521402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47664" y="260648"/>
            <a:ext cx="7596336" cy="523220"/>
          </a:xfrm>
          <a:prstGeom prst="rect">
            <a:avLst/>
          </a:prstGeom>
          <a:solidFill>
            <a:srgbClr val="069CC7"/>
          </a:solidFill>
        </p:spPr>
        <p:txBody>
          <a:bodyPr wrap="square" anchor="ctr" anchorCtr="0">
            <a:noAutofit/>
          </a:bodyPr>
          <a:lstStyle/>
          <a:p>
            <a:pPr marL="360363"/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цели компании 2016-2019 гг. </a:t>
            </a:r>
          </a:p>
        </p:txBody>
      </p:sp>
    </p:spTree>
    <p:extLst>
      <p:ext uri="{BB962C8B-B14F-4D97-AF65-F5344CB8AC3E}">
        <p14:creationId xmlns:p14="http://schemas.microsoft.com/office/powerpoint/2010/main" val="25185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000" y="5013176"/>
            <a:ext cx="9216000" cy="1077218"/>
          </a:xfrm>
          <a:solidFill>
            <a:schemeClr val="bg1">
              <a:alpha val="3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 решение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операторов каршеринга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356588"/>
            <a:ext cx="6933409" cy="300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с перегруженностью дорожного движения сегодня испытывает большинство мегаполисов мира.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Каршеринг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одним из немногих перспективных средств по оптимизации общего количества автомобилей на дорогах крупных городов. 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Совместное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автомобилей становится все более популярной концепцией, которая предлагает целый ряд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174625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новому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виду городской мобильности; </a:t>
            </a:r>
          </a:p>
          <a:p>
            <a:pPr marL="363538" indent="-174625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издержек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мобильности;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1746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вредных выбросов.</a:t>
            </a:r>
          </a:p>
          <a:p>
            <a:pPr marL="285750" indent="-285750">
              <a:buFontTx/>
              <a:buChar char="-"/>
            </a:pP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407" y="5085185"/>
            <a:ext cx="7707593" cy="1772815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547664" y="260648"/>
            <a:ext cx="7596336" cy="523220"/>
            <a:chOff x="1547664" y="260648"/>
            <a:chExt cx="7596336" cy="523220"/>
          </a:xfrm>
          <a:solidFill>
            <a:srgbClr val="099AC6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1547664" y="260648"/>
              <a:ext cx="7596336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60363"/>
              <a:r>
                <a:rPr lang="ru-RU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Введение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47664" y="260648"/>
              <a:ext cx="108000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943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466220" y="997227"/>
            <a:ext cx="5356260" cy="523220"/>
            <a:chOff x="3457960" y="982214"/>
            <a:chExt cx="5356260" cy="5232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629644" y="982214"/>
              <a:ext cx="5184576" cy="52322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 eaLnBrk="0" hangingPunct="0">
                <a:buClr>
                  <a:srgbClr val="92D050"/>
                </a:buClr>
                <a:defRPr/>
              </a:pP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Общий мировой тренд на переход от модели владения к модели совместного использования.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57960" y="983457"/>
              <a:ext cx="108000" cy="5207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72513" y="1718335"/>
            <a:ext cx="5356260" cy="523220"/>
            <a:chOff x="3457960" y="1746725"/>
            <a:chExt cx="5356260" cy="52322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629644" y="1746725"/>
              <a:ext cx="5184576" cy="52322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 eaLnBrk="0" hangingPunct="0">
                <a:buClr>
                  <a:schemeClr val="accent5">
                    <a:lumMod val="75000"/>
                  </a:schemeClr>
                </a:buClr>
              </a:pP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модели совместного использования транспорта топология отрасли активно меняется. 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57960" y="1750720"/>
              <a:ext cx="108000" cy="5192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463814" y="2454913"/>
            <a:ext cx="5364959" cy="523221"/>
            <a:chOff x="3453662" y="2600829"/>
            <a:chExt cx="5364959" cy="52322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634621" y="2600830"/>
              <a:ext cx="5184000" cy="52322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 eaLnBrk="0" hangingPunct="0">
                <a:buClr>
                  <a:schemeClr val="accent3">
                    <a:lumMod val="75000"/>
                  </a:schemeClr>
                </a:buClr>
              </a:pPr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Каршеринг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сегодня это уже состоявшийся сегмент бизнеса, а не красивый шоу-кейс для продвижения бренда.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53662" y="2600829"/>
              <a:ext cx="112298" cy="52322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476215" y="3172743"/>
            <a:ext cx="5352558" cy="738664"/>
            <a:chOff x="3461086" y="3350328"/>
            <a:chExt cx="5352558" cy="73866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629644" y="3350328"/>
              <a:ext cx="5184000" cy="73866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 eaLnBrk="0" hangingPunct="0">
                <a:buClr>
                  <a:schemeClr val="accent2">
                    <a:lumMod val="75000"/>
                  </a:schemeClr>
                </a:buClr>
              </a:pP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Еще несколько лет назад в Европе </a:t>
              </a:r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каршеринг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был одним из видов продвижения автопроизводителя. Сейчас </a:t>
              </a:r>
              <a:r>
                <a:rPr lang="ru-RU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это 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четкая </a:t>
              </a:r>
              <a:r>
                <a:rPr lang="ru-RU" sz="14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независимая бизнес-модель</a:t>
              </a:r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461086" y="3350328"/>
              <a:ext cx="108000" cy="7365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461086" y="4089736"/>
            <a:ext cx="5356260" cy="968301"/>
            <a:chOff x="3461086" y="4164871"/>
            <a:chExt cx="5356260" cy="96830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629644" y="4179065"/>
              <a:ext cx="5187702" cy="95410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 eaLnBrk="0" hangingPunct="0">
                <a:buClr>
                  <a:schemeClr val="accent1">
                    <a:lumMod val="75000"/>
                  </a:schemeClr>
                </a:buClr>
              </a:pPr>
              <a:r>
                <a:rPr lang="ru-RU" sz="1400" b="1" dirty="0" err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Каршеринг</a:t>
              </a:r>
              <a:r>
                <a:rPr lang="ru-RU" sz="14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это 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растущий рынок, на грани бума. Динамика роста рынка на уровне 36% CAGR </a:t>
              </a:r>
            </a:p>
            <a:p>
              <a:pPr algn="just" eaLnBrk="0" hangingPunct="0">
                <a:buClr>
                  <a:schemeClr val="accent1">
                    <a:lumMod val="75000"/>
                  </a:schemeClr>
                </a:buClr>
              </a:pP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Прогноз по количеству машин в </a:t>
              </a:r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каршеринге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 </a:t>
              </a:r>
              <a:r>
                <a:rPr lang="ru-RU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году – более </a:t>
              </a:r>
              <a:r>
                <a:rPr lang="ru-RU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 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000 </a:t>
              </a:r>
              <a:r>
                <a:rPr lang="ru-RU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машин.</a:t>
              </a:r>
              <a:endPara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461086" y="4164871"/>
              <a:ext cx="108000" cy="9541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61086" y="5238452"/>
            <a:ext cx="5357535" cy="1384995"/>
            <a:chOff x="3461086" y="5237403"/>
            <a:chExt cx="5357535" cy="138499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634621" y="5237403"/>
              <a:ext cx="5184000" cy="138499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 eaLnBrk="0" hangingPunct="0">
                <a:buClr>
                  <a:schemeClr val="accent1">
                    <a:lumMod val="75000"/>
                  </a:schemeClr>
                </a:buClr>
                <a:defRPr/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Основные драйверы 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роста: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63538" indent="-173038" algn="just" defTabSz="981075" eaLnBrk="0" hangingPunct="0"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увеличение 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стоимости владения автомобилем </a:t>
              </a:r>
            </a:p>
            <a:p>
              <a:pPr marL="363538" indent="-173038" algn="just" defTabSz="981075" eaLnBrk="0" hangingPunct="0"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стоимости 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пользование городской транспортной инфраструктурой</a:t>
              </a:r>
            </a:p>
            <a:p>
              <a:pPr marL="363538" indent="-173038" algn="just" defTabSz="981075" eaLnBrk="0" hangingPunct="0"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запрос 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большую мобильность </a:t>
              </a:r>
            </a:p>
            <a:p>
              <a:pPr marL="363538" indent="-173038" algn="just" defTabSz="981075" eaLnBrk="0" hangingPunct="0"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проникновение 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мобильных ICT технологий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461086" y="5237403"/>
              <a:ext cx="108000" cy="13849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547664" y="999959"/>
            <a:ext cx="1767299" cy="5622439"/>
            <a:chOff x="476131" y="883507"/>
            <a:chExt cx="1767299" cy="5732717"/>
          </a:xfrm>
        </p:grpSpPr>
        <p:pic>
          <p:nvPicPr>
            <p:cNvPr id="16" name="Picture 10" descr="http://www.euromag.ru/storage/c/2015/09/15/1442313366_378009_5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6131" y="883507"/>
              <a:ext cx="1767299" cy="13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ttp://gr-sily.ru/theme/upload/ee73cb9dc26a96385d29361fdb824ed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6859" y="3815535"/>
              <a:ext cx="1766571" cy="1335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informatio.ru/upload/resize_cache/iblock/12f/690_600_1/arenda_avt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31" y="2348601"/>
              <a:ext cx="1767299" cy="1333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www.digitaleconomics.nl/wp-content/uploads/2013/03/DriveNow-CarSharing-BMW-Sixt-02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6131" y="5280545"/>
              <a:ext cx="1767299" cy="1335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Прямоугольник 19"/>
          <p:cNvSpPr/>
          <p:nvPr/>
        </p:nvSpPr>
        <p:spPr>
          <a:xfrm>
            <a:off x="1547664" y="260648"/>
            <a:ext cx="7596336" cy="523220"/>
          </a:xfrm>
          <a:prstGeom prst="rect">
            <a:avLst/>
          </a:prstGeom>
          <a:solidFill>
            <a:srgbClr val="0E97C1"/>
          </a:solidFill>
        </p:spPr>
        <p:txBody>
          <a:bodyPr wrap="square" anchor="ctr" anchorCtr="0">
            <a:noAutofit/>
          </a:bodyPr>
          <a:lstStyle/>
          <a:p>
            <a:pPr marL="360363"/>
            <a:r>
              <a:rPr lang="ru-RU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Каршеринг</a:t>
            </a:r>
            <a: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новый тренд городской </a:t>
            </a:r>
            <a: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мобильности</a:t>
            </a:r>
            <a:endParaRPr lang="ru-RU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596336" cy="523220"/>
          </a:xfrm>
          <a:prstGeom prst="rect">
            <a:avLst/>
          </a:prstGeom>
          <a:solidFill>
            <a:srgbClr val="099CC4"/>
          </a:solidFill>
        </p:spPr>
        <p:txBody>
          <a:bodyPr wrap="square">
            <a:spAutoFit/>
          </a:bodyPr>
          <a:lstStyle/>
          <a:p>
            <a:pPr marL="360363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Каршеринг в России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53" y="4722110"/>
            <a:ext cx="1188953" cy="1188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93" y="4755222"/>
            <a:ext cx="1125756" cy="1125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65" y="4864761"/>
            <a:ext cx="2723359" cy="5855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63" y="5561781"/>
            <a:ext cx="1124201" cy="11242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7686" y="6134059"/>
            <a:ext cx="1205019" cy="4860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28029"/>
            <a:ext cx="792088" cy="7920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2346" y="834396"/>
            <a:ext cx="71567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/>
              <a:t>Каршеринг</a:t>
            </a:r>
            <a:r>
              <a:rPr lang="ru-RU" dirty="0" smtClean="0"/>
              <a:t> в России представлен только в Москве и Санкт-Петербурге;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Городские власти понимают актуальность данного вида транспорта, введена поддерживающая нормативная база (Постановление Правительства Москвы №289 от 17.05.2013);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Однако, общее </a:t>
            </a:r>
            <a:r>
              <a:rPr lang="ru-RU" dirty="0"/>
              <a:t>количество автомобилей </a:t>
            </a:r>
            <a:r>
              <a:rPr lang="ru-RU" dirty="0" smtClean="0"/>
              <a:t>в парках </a:t>
            </a:r>
            <a:r>
              <a:rPr lang="ru-RU" dirty="0" err="1" smtClean="0"/>
              <a:t>каршеринговых</a:t>
            </a:r>
            <a:r>
              <a:rPr lang="ru-RU" dirty="0" smtClean="0"/>
              <a:t> компаний – </a:t>
            </a:r>
            <a:r>
              <a:rPr lang="ru-RU" dirty="0"/>
              <a:t>не более </a:t>
            </a:r>
            <a:r>
              <a:rPr lang="ru-RU" dirty="0" smtClean="0"/>
              <a:t>1500. Это составляет около 5% от общей емкости </a:t>
            </a:r>
            <a:r>
              <a:rPr lang="ru-RU" dirty="0"/>
              <a:t>р</a:t>
            </a:r>
            <a:r>
              <a:rPr lang="ru-RU" dirty="0" smtClean="0"/>
              <a:t>оссийского рынка.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r>
              <a:rPr lang="ru-RU" dirty="0" smtClean="0"/>
              <a:t>		Основные препятствия роста: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Низкая потребительская осведомленность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Транспортная инфраструктура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Отсутствие </a:t>
            </a:r>
            <a:r>
              <a:rPr lang="ru-RU" dirty="0"/>
              <a:t>полноценной государственной </a:t>
            </a:r>
            <a:r>
              <a:rPr lang="ru-RU" dirty="0" smtClean="0"/>
              <a:t>поддержки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Сложность </a:t>
            </a:r>
            <a:r>
              <a:rPr lang="ru-RU" dirty="0"/>
              <a:t>сервисных решений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22110"/>
            <a:ext cx="807731" cy="7754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53" y="6043025"/>
            <a:ext cx="2045371" cy="6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663" y="911762"/>
            <a:ext cx="579665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Высокие стартовые издержки для самостоятельного входа на быстрорастущий рынок </a:t>
            </a:r>
            <a:r>
              <a:rPr lang="ru-RU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каршеринга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</a:t>
            </a:r>
            <a:r>
              <a:rPr lang="ru-RU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каршеринга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может одинаково эффективно развивать и операторский бизнес и создавать/поддерживать технологическую платформу;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возможности </a:t>
            </a:r>
            <a:r>
              <a:rPr lang="ru-RU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аутсорсить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технологическую платформу ограничивает появление новых операторов </a:t>
            </a:r>
            <a:r>
              <a:rPr lang="ru-RU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каршеринга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значит сдерживает потенциальный рост данного рынка.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172681"/>
              </p:ext>
            </p:extLst>
          </p:nvPr>
        </p:nvGraphicFramePr>
        <p:xfrm>
          <a:off x="2131338" y="3283864"/>
          <a:ext cx="3952830" cy="28814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163932"/>
                <a:gridCol w="178889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технологических затрат при запуске </a:t>
                      </a:r>
                      <a:r>
                        <a:rPr lang="ru-RU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каршеринга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100 машин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сроки, мес.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программного решения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10 000 000 / 12-18</a:t>
                      </a:r>
                      <a:endParaRPr lang="ru-RU" sz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Клиентские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приложения</a:t>
                      </a:r>
                      <a:endParaRPr lang="ru-RU" sz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500 000 / 3-4</a:t>
                      </a:r>
                      <a:endParaRPr lang="ru-RU" sz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Веб-сайт компании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 / 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Бортовые комплекты с установкой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2 000 000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Сервера обработки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данных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500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ru-RU" sz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 13</a:t>
                      </a:r>
                      <a:r>
                        <a:rPr lang="ru-RU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млн. и 2 года на запуск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Стрелка вправо с вырезом 3"/>
          <p:cNvSpPr/>
          <p:nvPr/>
        </p:nvSpPr>
        <p:spPr>
          <a:xfrm>
            <a:off x="6300192" y="4293096"/>
            <a:ext cx="1404000" cy="792973"/>
          </a:xfrm>
          <a:prstGeom prst="notchedRightArrow">
            <a:avLst>
              <a:gd name="adj1" fmla="val 50000"/>
              <a:gd name="adj2" fmla="val 48198"/>
            </a:avLst>
          </a:prstGeom>
          <a:solidFill>
            <a:srgbClr val="0999C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Альтернатива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http://www.voditelcity.ru/upload/medialibrary/87f/Carsh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7228" y="783868"/>
            <a:ext cx="1576772" cy="149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23728" y="2833191"/>
            <a:ext cx="3942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разработка платформы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547664" y="260648"/>
            <a:ext cx="7596336" cy="523220"/>
            <a:chOff x="1547664" y="260648"/>
            <a:chExt cx="7596336" cy="523220"/>
          </a:xfrm>
          <a:solidFill>
            <a:srgbClr val="079CC7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547664" y="260648"/>
              <a:ext cx="7596336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60363"/>
              <a:r>
                <a:rPr lang="ru-RU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сдерживает развитие </a:t>
              </a:r>
              <a:r>
                <a:rPr lang="ru-RU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каршеринга</a:t>
              </a:r>
              <a:r>
                <a:rPr lang="ru-RU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547664" y="260648"/>
              <a:ext cx="108000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67228" y="3581586"/>
            <a:ext cx="12650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?</a:t>
            </a:r>
            <a:endParaRPr lang="ru-RU" sz="13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453" y="993907"/>
            <a:ext cx="2308171" cy="3211367"/>
          </a:xfrm>
          <a:prstGeom prst="rect">
            <a:avLst/>
          </a:prstGeom>
          <a:ln w="19050">
            <a:noFill/>
          </a:ln>
        </p:spPr>
      </p:pic>
      <p:grpSp>
        <p:nvGrpSpPr>
          <p:cNvPr id="22" name="Группа 21"/>
          <p:cNvGrpSpPr/>
          <p:nvPr/>
        </p:nvGrpSpPr>
        <p:grpSpPr>
          <a:xfrm>
            <a:off x="3807354" y="814245"/>
            <a:ext cx="5031684" cy="1092607"/>
            <a:chOff x="3457960" y="697522"/>
            <a:chExt cx="5031684" cy="109260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629644" y="697522"/>
              <a:ext cx="4860000" cy="109260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 eaLnBrk="0" hangingPunct="0">
                <a:buClr>
                  <a:srgbClr val="92D050"/>
                </a:buClr>
                <a:defRPr/>
              </a:pPr>
              <a:r>
                <a:rPr lang="ru-RU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Платформа</a:t>
              </a:r>
              <a:r>
                <a:rPr lang="ru-RU" sz="13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MonGeo</a:t>
              </a:r>
              <a:r>
                <a:rPr lang="ru-RU" sz="13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13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 </a:t>
              </a:r>
              <a:r>
                <a:rPr lang="ru-RU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15-летнего опыта ГК Навигатор </a:t>
              </a:r>
              <a:r>
                <a:rPr lang="ru-RU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области навигации </a:t>
              </a:r>
              <a:r>
                <a:rPr lang="ru-RU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sz="1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телематики</a:t>
              </a:r>
              <a:r>
                <a:rPr lang="ru-RU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MonGeo</a:t>
              </a:r>
              <a:r>
                <a:rPr lang="ru-RU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— </a:t>
              </a:r>
              <a:r>
                <a:rPr lang="ru-RU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телематическая</a:t>
              </a:r>
              <a:r>
                <a:rPr lang="ru-RU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платформа нового </a:t>
              </a:r>
              <a:r>
                <a:rPr lang="ru-RU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поколения построенная </a:t>
              </a:r>
              <a:r>
                <a:rPr lang="ru-RU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самых передовых технологиях сбора, хранения и </a:t>
              </a:r>
              <a:r>
                <a:rPr lang="ru-RU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обработки данных.</a:t>
              </a:r>
              <a:endPara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57960" y="802688"/>
              <a:ext cx="108000" cy="892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809274" y="1942794"/>
            <a:ext cx="5029764" cy="1094400"/>
            <a:chOff x="3460007" y="1177338"/>
            <a:chExt cx="5360921" cy="10944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640948" y="1179131"/>
              <a:ext cx="5179980" cy="109260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 eaLnBrk="0" hangingPunct="0">
                <a:buClr>
                  <a:schemeClr val="accent5">
                    <a:lumMod val="75000"/>
                  </a:schemeClr>
                </a:buClr>
              </a:pPr>
              <a:r>
                <a:rPr lang="ru-RU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Быстрая реализация бизнес-модели под конкретные проекты и задачи при помощи инновационной система «автоматов» и библиотеки готовых решений. Внедрение типовых задач занимает минуты, нестандартная логика настраивается прямо в браузере.</a:t>
              </a:r>
              <a:endPara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60007" y="1177338"/>
              <a:ext cx="115111" cy="1094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802691" y="3174958"/>
            <a:ext cx="5036347" cy="892800"/>
            <a:chOff x="3458274" y="2444668"/>
            <a:chExt cx="5036347" cy="8928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634621" y="2444668"/>
              <a:ext cx="4860000" cy="8925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 eaLnBrk="0" hangingPunct="0">
                <a:buClr>
                  <a:schemeClr val="accent3">
                    <a:lumMod val="75000"/>
                  </a:schemeClr>
                </a:buClr>
              </a:pPr>
              <a:r>
                <a:rPr lang="ru-RU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Мгновенное изменение бизнес-логики  через любой современный браузер. Нет необходимости в дополнительных разработках, издержках, согласованиях, утверждений технических заданий для программистов.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58274" y="2444668"/>
              <a:ext cx="108000" cy="8928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802691" y="4205274"/>
            <a:ext cx="5036347" cy="692497"/>
            <a:chOff x="3453297" y="3308320"/>
            <a:chExt cx="5036347" cy="69249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629644" y="3308320"/>
              <a:ext cx="4860000" cy="69249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 eaLnBrk="0" hangingPunct="0">
                <a:buClr>
                  <a:schemeClr val="accent2">
                    <a:lumMod val="75000"/>
                  </a:schemeClr>
                </a:buClr>
              </a:pPr>
              <a:r>
                <a:rPr lang="ru-RU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Интуитивно понятный интерфейс доступный даже для начинающих пользователей, что снижает порог необходимой технической компетентности для операторов.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453297" y="3309617"/>
              <a:ext cx="108000" cy="691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802691" y="5035535"/>
            <a:ext cx="5036347" cy="493656"/>
            <a:chOff x="3483865" y="4128723"/>
            <a:chExt cx="5036347" cy="49365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660212" y="4128723"/>
              <a:ext cx="4860000" cy="49244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 eaLnBrk="0" hangingPunct="0">
                <a:buClr>
                  <a:schemeClr val="accent1">
                    <a:lumMod val="75000"/>
                  </a:schemeClr>
                </a:buClr>
              </a:pPr>
              <a:r>
                <a:rPr lang="ru-RU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Производительность до 600 раз выше чем у подобных решений благодаря потоковой обработке данных.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483865" y="4129179"/>
              <a:ext cx="108000" cy="493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799023" y="5665742"/>
            <a:ext cx="5040015" cy="292388"/>
            <a:chOff x="3480197" y="5262496"/>
            <a:chExt cx="5040015" cy="29238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660212" y="5262496"/>
              <a:ext cx="4860000" cy="2923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 eaLnBrk="0" hangingPunct="0">
                <a:buClr>
                  <a:schemeClr val="accent1">
                    <a:lumMod val="75000"/>
                  </a:schemeClr>
                </a:buClr>
                <a:defRPr/>
              </a:pPr>
              <a:r>
                <a:rPr lang="ru-RU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Поддержка всесторонней интеграции с ERP системами.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480197" y="5263284"/>
              <a:ext cx="108000" cy="291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547664" y="260648"/>
            <a:ext cx="7596336" cy="523220"/>
            <a:chOff x="1547664" y="260648"/>
            <a:chExt cx="7596336" cy="523220"/>
          </a:xfrm>
          <a:solidFill>
            <a:srgbClr val="059CC7"/>
          </a:solidFill>
        </p:grpSpPr>
        <p:sp>
          <p:nvSpPr>
            <p:cNvPr id="20" name="Прямоугольник 19"/>
            <p:cNvSpPr/>
            <p:nvPr/>
          </p:nvSpPr>
          <p:spPr>
            <a:xfrm>
              <a:off x="1547664" y="260648"/>
              <a:ext cx="7596336" cy="523220"/>
            </a:xfrm>
            <a:prstGeom prst="rect">
              <a:avLst/>
            </a:prstGeom>
            <a:grpFill/>
          </p:spPr>
          <p:txBody>
            <a:bodyPr wrap="square" anchor="ctr" anchorCtr="0">
              <a:noAutofit/>
            </a:bodyPr>
            <a:lstStyle/>
            <a:p>
              <a:pPr marL="360363"/>
              <a:r>
                <a:rPr lang="ru-RU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Платформа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MonGeo</a:t>
              </a:r>
              <a:r>
                <a:rPr lang="ru-RU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547664" y="260648"/>
              <a:ext cx="108000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803946" y="6095515"/>
            <a:ext cx="5035092" cy="493200"/>
            <a:chOff x="3485120" y="4932440"/>
            <a:chExt cx="5035092" cy="4932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660212" y="4932819"/>
              <a:ext cx="4860000" cy="49244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 eaLnBrk="0" hangingPunct="0">
                <a:buClr>
                  <a:schemeClr val="accent1">
                    <a:lumMod val="75000"/>
                  </a:schemeClr>
                </a:buClr>
                <a:defRPr/>
              </a:pPr>
              <a:r>
                <a:rPr lang="ru-RU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Полностью мобильные технологии </a:t>
              </a:r>
              <a:r>
                <a:rPr lang="ru-RU" sz="13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бесключевого</a:t>
              </a:r>
              <a:r>
                <a:rPr lang="ru-RU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доступа к автомобилю.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485120" y="4932440"/>
              <a:ext cx="108000" cy="493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pic>
        <p:nvPicPr>
          <p:cNvPr id="34" name="Picture 6" descr="http://www.hannover.de/var/storage/images/media/werbepartner-madsack/bilder/carsharing/12400284-1-ger-DE/Carshar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0107" y="4283975"/>
            <a:ext cx="1960865" cy="230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601664" y="284314"/>
            <a:ext cx="7596336" cy="523220"/>
            <a:chOff x="1547664" y="260648"/>
            <a:chExt cx="7596336" cy="523220"/>
          </a:xfrm>
          <a:solidFill>
            <a:srgbClr val="1396C2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1547664" y="260648"/>
              <a:ext cx="7596336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60363"/>
              <a:r>
                <a:rPr lang="ru-RU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Решение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MonGeoCar</a:t>
              </a:r>
              <a:endPara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47664" y="260648"/>
              <a:ext cx="108000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41" t="2242" r="2407"/>
          <a:stretch/>
        </p:blipFill>
        <p:spPr>
          <a:xfrm>
            <a:off x="1547662" y="1040234"/>
            <a:ext cx="7520835" cy="57348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520" y="1032548"/>
            <a:ext cx="1250483" cy="1244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1032548"/>
            <a:ext cx="1121761" cy="1127858"/>
          </a:xfrm>
          <a:prstGeom prst="rect">
            <a:avLst/>
          </a:prstGeom>
        </p:spPr>
      </p:pic>
      <p:cxnSp>
        <p:nvCxnSpPr>
          <p:cNvPr id="9" name="Прямая со стрелкой 8"/>
          <p:cNvCxnSpPr>
            <a:stCxn id="2" idx="3"/>
          </p:cNvCxnSpPr>
          <p:nvPr/>
        </p:nvCxnSpPr>
        <p:spPr>
          <a:xfrm flipV="1">
            <a:off x="2929003" y="1648298"/>
            <a:ext cx="1570989" cy="64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56176" y="1648297"/>
            <a:ext cx="15121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1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17345" y="5454448"/>
            <a:ext cx="2662242" cy="11695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бортового оборудования, обладающий всеми необходимыми функциями управления и контроля автомобиля</a:t>
            </a:r>
            <a:endParaRPr lang="ru-RU" sz="14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2565990" y="1628800"/>
            <a:ext cx="5400430" cy="3744000"/>
            <a:chOff x="4615865" y="853548"/>
            <a:chExt cx="7252985" cy="50283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3605" y="875526"/>
              <a:ext cx="2907512" cy="189697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8549" y="875526"/>
              <a:ext cx="1910301" cy="189697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9751" y="2898726"/>
              <a:ext cx="835524" cy="14883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6004" y="2941687"/>
              <a:ext cx="796201" cy="1415469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4214" y="2898726"/>
              <a:ext cx="837216" cy="148838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8074" y="2898726"/>
              <a:ext cx="821126" cy="145843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5865" y="853548"/>
              <a:ext cx="2305550" cy="350360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49009" y="2898727"/>
              <a:ext cx="821126" cy="145843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1678" y="4924930"/>
              <a:ext cx="2011366" cy="76775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731739" y="4741832"/>
              <a:ext cx="1700931" cy="114005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61889" y="4735736"/>
              <a:ext cx="1359526" cy="114614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1547664" y="260648"/>
            <a:ext cx="7596336" cy="523220"/>
            <a:chOff x="1547664" y="260648"/>
            <a:chExt cx="7596336" cy="523220"/>
          </a:xfrm>
          <a:solidFill>
            <a:srgbClr val="029DC6"/>
          </a:solidFill>
        </p:grpSpPr>
        <p:sp>
          <p:nvSpPr>
            <p:cNvPr id="17" name="Прямоугольник 16"/>
            <p:cNvSpPr/>
            <p:nvPr/>
          </p:nvSpPr>
          <p:spPr>
            <a:xfrm>
              <a:off x="1547664" y="260648"/>
              <a:ext cx="7596336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60363"/>
              <a:r>
                <a:rPr lang="ru-R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Описание продукта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547664" y="260648"/>
              <a:ext cx="108000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571490" y="918051"/>
            <a:ext cx="73775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089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 </a:t>
            </a:r>
            <a:r>
              <a:rPr lang="en-US" sz="1600" b="1" dirty="0" err="1">
                <a:solidFill>
                  <a:srgbClr val="089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MonGeoCar</a:t>
            </a:r>
            <a:r>
              <a:rPr lang="ru-RU" sz="1600" b="1" dirty="0">
                <a:solidFill>
                  <a:srgbClr val="089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это готовый комплекс программно-аппаратных средств для функционирования сервисов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каршеринга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включая: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571490" y="5453999"/>
            <a:ext cx="3060000" cy="117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>
              <a:buClr>
                <a:srgbClr val="755DD9">
                  <a:lumMod val="50000"/>
                </a:srgbClr>
              </a:buClr>
            </a:pPr>
            <a:r>
              <a:rPr lang="ru-RU" sz="1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 автоматизированный </a:t>
            </a:r>
            <a:r>
              <a:rPr lang="ru-RU" sz="1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бэк</a:t>
            </a:r>
            <a:r>
              <a:rPr lang="ru-RU" sz="1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-офис, обеспечивающий оперативное управление деятельностью автопарка и </a:t>
            </a:r>
            <a:endParaRPr lang="ru-RU" sz="14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755DD9">
                  <a:lumMod val="50000"/>
                </a:srgbClr>
              </a:buClr>
            </a:pP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управлением </a:t>
            </a:r>
            <a:r>
              <a:rPr lang="ru-RU" sz="1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процессами аренды;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06270" y="5454448"/>
            <a:ext cx="1536295" cy="1169551"/>
          </a:xfrm>
          <a:prstGeom prst="rect">
            <a:avLst/>
          </a:prstGeom>
          <a:solidFill>
            <a:srgbClr val="371652"/>
          </a:solidFill>
        </p:spPr>
        <p:txBody>
          <a:bodyPr wrap="square">
            <a:spAutoFit/>
          </a:bodyPr>
          <a:lstStyle/>
          <a:p>
            <a:pPr lvl="0">
              <a:buClr>
                <a:srgbClr val="755DD9">
                  <a:lumMod val="50000"/>
                </a:srgbClr>
              </a:buClr>
            </a:pPr>
            <a:r>
              <a:rPr lang="ru-RU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превосходно выполненные шаблоны сайта и мобильных приложений;</a:t>
            </a:r>
          </a:p>
        </p:txBody>
      </p:sp>
    </p:spTree>
    <p:extLst>
      <p:ext uri="{BB962C8B-B14F-4D97-AF65-F5344CB8AC3E}">
        <p14:creationId xmlns:p14="http://schemas.microsoft.com/office/powerpoint/2010/main" val="31956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9604" y="978840"/>
            <a:ext cx="7128792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Быстрая реализация бизнес-модели под конкретные проекты и задачи при помощи инновационной система «автоматов» и библиотеки готовых решений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defTabSz="457200"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типовых задач занимает минуты, нестандартная логика настраивается прямо в браузере.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512" y="2132856"/>
            <a:ext cx="7615998" cy="4284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547664" y="260648"/>
            <a:ext cx="7596336" cy="523220"/>
            <a:chOff x="1547664" y="260648"/>
            <a:chExt cx="7596336" cy="523220"/>
          </a:xfrm>
          <a:solidFill>
            <a:srgbClr val="099AC7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1547664" y="260648"/>
              <a:ext cx="7596336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60363"/>
              <a:r>
                <a:rPr lang="ru-RU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Ключевая технология</a:t>
              </a:r>
              <a:endPara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47664" y="260648"/>
              <a:ext cx="108000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255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1027</Words>
  <Application>Microsoft Office PowerPoint</Application>
  <PresentationFormat>Экран (4:3)</PresentationFormat>
  <Paragraphs>110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SaaS решение  для операторов каршеринга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SaaS решение  для операторов каршеринга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Malanichev-ve</cp:lastModifiedBy>
  <cp:revision>89</cp:revision>
  <dcterms:created xsi:type="dcterms:W3CDTF">2016-04-21T11:37:57Z</dcterms:created>
  <dcterms:modified xsi:type="dcterms:W3CDTF">2016-10-27T08:08:31Z</dcterms:modified>
</cp:coreProperties>
</file>