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5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150" autoAdjust="0"/>
  </p:normalViewPr>
  <p:slideViewPr>
    <p:cSldViewPr>
      <p:cViewPr>
        <p:scale>
          <a:sx n="50" d="100"/>
          <a:sy n="50" d="100"/>
        </p:scale>
        <p:origin x="-1968" y="-5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3F38E-6D53-4718-9653-8992EF03C8DC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E7B48-6B74-45D0-BCBF-E9D7317F6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806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E7B48-6B74-45D0-BCBF-E9D7317F641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19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E7B48-6B74-45D0-BCBF-E9D7317F641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169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725B4-6332-4AC6-8709-299900888AB5}" type="datetimeFigureOut">
              <a:rPr lang="ru-RU" smtClean="0"/>
              <a:pPr/>
              <a:t>11.03.2014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6F9C5-8720-4A26-81EC-7331F4B4A2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725B4-6332-4AC6-8709-299900888AB5}" type="datetimeFigureOut">
              <a:rPr lang="ru-RU" smtClean="0"/>
              <a:pPr/>
              <a:t>11.03.2014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6F9C5-8720-4A26-81EC-7331F4B4A2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725B4-6332-4AC6-8709-299900888AB5}" type="datetimeFigureOut">
              <a:rPr lang="ru-RU" smtClean="0"/>
              <a:pPr/>
              <a:t>11.03.2014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6F9C5-8720-4A26-81EC-7331F4B4A2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725B4-6332-4AC6-8709-299900888AB5}" type="datetimeFigureOut">
              <a:rPr lang="ru-RU" smtClean="0"/>
              <a:pPr/>
              <a:t>11.03.2014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6F9C5-8720-4A26-81EC-7331F4B4A2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725B4-6332-4AC6-8709-299900888AB5}" type="datetimeFigureOut">
              <a:rPr lang="ru-RU" smtClean="0"/>
              <a:pPr/>
              <a:t>11.03.2014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6F9C5-8720-4A26-81EC-7331F4B4A2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725B4-6332-4AC6-8709-299900888AB5}" type="datetimeFigureOut">
              <a:rPr lang="ru-RU" smtClean="0"/>
              <a:pPr/>
              <a:t>11.03.2014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6F9C5-8720-4A26-81EC-7331F4B4A2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725B4-6332-4AC6-8709-299900888AB5}" type="datetimeFigureOut">
              <a:rPr lang="ru-RU" smtClean="0"/>
              <a:pPr/>
              <a:t>11.03.2014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6F9C5-8720-4A26-81EC-7331F4B4A2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725B4-6332-4AC6-8709-299900888AB5}" type="datetimeFigureOut">
              <a:rPr lang="ru-RU" smtClean="0"/>
              <a:pPr/>
              <a:t>11.03.2014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6F9C5-8720-4A26-81EC-7331F4B4A2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725B4-6332-4AC6-8709-299900888AB5}" type="datetimeFigureOut">
              <a:rPr lang="ru-RU" smtClean="0"/>
              <a:pPr/>
              <a:t>11.03.2014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6F9C5-8720-4A26-81EC-7331F4B4A2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725B4-6332-4AC6-8709-299900888AB5}" type="datetimeFigureOut">
              <a:rPr lang="ru-RU" smtClean="0"/>
              <a:pPr/>
              <a:t>11.03.2014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6F9C5-8720-4A26-81EC-7331F4B4A2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725B4-6332-4AC6-8709-299900888AB5}" type="datetimeFigureOut">
              <a:rPr lang="ru-RU" smtClean="0"/>
              <a:pPr/>
              <a:t>11.03.2014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6F9C5-8720-4A26-81EC-7331F4B4A2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725B4-6332-4AC6-8709-299900888AB5}" type="datetimeFigureOut">
              <a:rPr lang="ru-RU" smtClean="0"/>
              <a:pPr/>
              <a:t>11.03.2014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6F9C5-8720-4A26-81EC-7331F4B4A2B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5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44624"/>
            <a:ext cx="7947803" cy="1452918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endParaRPr lang="en-US" dirty="0"/>
          </a:p>
          <a:p>
            <a:pPr algn="r">
              <a:buNone/>
            </a:pPr>
            <a:r>
              <a:rPr lang="en-US" sz="11200" b="1" dirty="0" smtClean="0">
                <a:solidFill>
                  <a:srgbClr val="0070C0"/>
                </a:solidFill>
                <a:latin typeface="+mj-lt"/>
              </a:rPr>
              <a:t>ULUANOVSK REGION</a:t>
            </a:r>
          </a:p>
          <a:p>
            <a:pPr algn="r">
              <a:buNone/>
            </a:pPr>
            <a:r>
              <a:rPr lang="en-US" sz="11200" b="1" dirty="0" smtClean="0">
                <a:solidFill>
                  <a:srgbClr val="0070C0"/>
                </a:solidFill>
                <a:latin typeface="+mj-lt"/>
              </a:rPr>
              <a:t> AVIATION CLUSTER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2132856"/>
            <a:ext cx="2164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Ulyanovsk </a:t>
            </a:r>
            <a:r>
              <a:rPr lang="en-US" sz="1400" b="1" dirty="0" smtClean="0"/>
              <a:t>region</a:t>
            </a:r>
          </a:p>
          <a:p>
            <a:r>
              <a:rPr lang="en-US" sz="1400" b="1" dirty="0" smtClean="0"/>
              <a:t>Development Corporation</a:t>
            </a:r>
            <a:endParaRPr lang="en-US" sz="1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75856" y="242064"/>
            <a:ext cx="4423450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3620864" y="351709"/>
            <a:ext cx="3399408" cy="519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ECONOMICAL SECTOR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7535" y="2204864"/>
            <a:ext cx="1148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SEPZ affiliate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86929" y="3265820"/>
            <a:ext cx="18993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Ulyanovsk  Chamber </a:t>
            </a:r>
            <a:r>
              <a:rPr lang="en-US" sz="1400" b="1" dirty="0" smtClean="0"/>
              <a:t>of</a:t>
            </a:r>
          </a:p>
          <a:p>
            <a:r>
              <a:rPr lang="en-US" sz="1400" b="1" dirty="0" smtClean="0"/>
              <a:t>Commerce </a:t>
            </a:r>
            <a:r>
              <a:rPr lang="en-US" sz="1400" b="1" dirty="0"/>
              <a:t>and Trade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3848" y="4293096"/>
            <a:ext cx="1034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ANO “CCD”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820580" y="4362838"/>
            <a:ext cx="1399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“Region-</a:t>
            </a:r>
            <a:r>
              <a:rPr lang="en-US" sz="1400" b="1" dirty="0" err="1" smtClean="0"/>
              <a:t>Vektor</a:t>
            </a:r>
            <a:r>
              <a:rPr lang="en-US" sz="1400" b="1" dirty="0" smtClean="0"/>
              <a:t>”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419872" y="5353471"/>
            <a:ext cx="1998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“Ulyanovsk </a:t>
            </a:r>
            <a:r>
              <a:rPr lang="en-US" sz="1400" b="1" dirty="0" err="1" smtClean="0"/>
              <a:t>technopark</a:t>
            </a:r>
            <a:r>
              <a:rPr lang="en-US" sz="1400" b="1" dirty="0" smtClean="0"/>
              <a:t>”</a:t>
            </a:r>
            <a:endParaRPr lang="ru-RU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261606" y="5301208"/>
            <a:ext cx="1019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“UCTT” LLC</a:t>
            </a:r>
            <a:endParaRPr lang="en-US" sz="14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339752" y="1052736"/>
            <a:ext cx="5364098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356956" y="980728"/>
            <a:ext cx="5455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Creation of the comfortable environment for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small and</a:t>
            </a:r>
          </a:p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middle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sized business, cluster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Infrastructure projects</a:t>
            </a:r>
          </a:p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implementation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, innovative developments  implementation.  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7584" y="1557314"/>
            <a:ext cx="3915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Free Port economic zone development.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7584" y="2110066"/>
            <a:ext cx="4901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Regional aircraft production organization at SEPZ.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7584" y="2633708"/>
            <a:ext cx="515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Composite materials production by “</a:t>
            </a:r>
            <a:r>
              <a:rPr lang="en-US" b="1" dirty="0" err="1" smtClean="0">
                <a:solidFill>
                  <a:schemeClr val="bg1"/>
                </a:solidFill>
              </a:rPr>
              <a:t>Aerocompozit</a:t>
            </a:r>
            <a:r>
              <a:rPr lang="en-US" b="1" dirty="0" smtClean="0">
                <a:solidFill>
                  <a:schemeClr val="bg1"/>
                </a:solidFill>
              </a:rPr>
              <a:t>”.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7584" y="3244334"/>
            <a:ext cx="4428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An-124 “</a:t>
            </a:r>
            <a:r>
              <a:rPr lang="en-US" b="1" dirty="0" err="1" smtClean="0">
                <a:solidFill>
                  <a:schemeClr val="bg1"/>
                </a:solidFill>
              </a:rPr>
              <a:t>Ruslan</a:t>
            </a:r>
            <a:r>
              <a:rPr lang="en-US" b="1" dirty="0" smtClean="0">
                <a:solidFill>
                  <a:schemeClr val="bg1"/>
                </a:solidFill>
              </a:rPr>
              <a:t>” aircraft production re-start.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7584" y="4222829"/>
            <a:ext cx="5940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Creation of the international Center for flight personnel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training and type rating for native and foreign made aircraft.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7584" y="4809825"/>
            <a:ext cx="6538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Creation of training Center for ground service personnel for native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and foreign made aircraft.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7584" y="5589240"/>
            <a:ext cx="3004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Aviation sports development.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004048" y="242064"/>
            <a:ext cx="4135418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одержимое 2"/>
          <p:cNvSpPr txBox="1">
            <a:spLocks/>
          </p:cNvSpPr>
          <p:nvPr/>
        </p:nvSpPr>
        <p:spPr>
          <a:xfrm>
            <a:off x="4176463" y="302133"/>
            <a:ext cx="4788025" cy="7010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AVIATION CLUSTER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STRATEGIC</a:t>
            </a:r>
          </a:p>
          <a:p>
            <a:pPr algn="r">
              <a:buNone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PROJECTS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7584" y="3779748"/>
            <a:ext cx="4442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The modernized IL-76 production organizing.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004048" y="242064"/>
            <a:ext cx="4135418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одержимое 2"/>
          <p:cNvSpPr txBox="1">
            <a:spLocks/>
          </p:cNvSpPr>
          <p:nvPr/>
        </p:nvSpPr>
        <p:spPr>
          <a:xfrm>
            <a:off x="4176463" y="404664"/>
            <a:ext cx="4788025" cy="701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FREE PORT ECONOMIC ZONE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8104" y="3717032"/>
            <a:ext cx="2160240" cy="15121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5508104" y="3933056"/>
            <a:ext cx="22154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Scheme of Port Zone </a:t>
            </a:r>
          </a:p>
          <a:p>
            <a:r>
              <a:rPr lang="en-US" b="1" dirty="0" smtClean="0"/>
              <a:t>location at</a:t>
            </a:r>
          </a:p>
          <a:p>
            <a:r>
              <a:rPr lang="en-US" b="1" dirty="0" smtClean="0"/>
              <a:t>Ulyanovsk land</a:t>
            </a:r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151620" y="5607635"/>
            <a:ext cx="6840760" cy="6296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1905478" y="5589240"/>
            <a:ext cx="5402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Total area of Port Zone planned – 640 Hr, whereas 120 </a:t>
            </a:r>
          </a:p>
          <a:p>
            <a:pPr algn="ctr"/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Hr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dedicated to  1-st starting complex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5004048" y="242064"/>
            <a:ext cx="4135418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одержимое 2"/>
          <p:cNvSpPr txBox="1">
            <a:spLocks/>
          </p:cNvSpPr>
          <p:nvPr/>
        </p:nvSpPr>
        <p:spPr>
          <a:xfrm>
            <a:off x="4248471" y="302133"/>
            <a:ext cx="4788025" cy="701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FREE PORT ECONOMIC ZONE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067945" y="1133128"/>
            <a:ext cx="5056986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139952" y="1147796"/>
            <a:ext cx="4990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Attractive tax and customs initiatives.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Admin support of regional and federal authorities.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936338" y="2109202"/>
            <a:ext cx="336385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393879" y="2109202"/>
            <a:ext cx="2646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UNIQUE LOCATION NEAR: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3426" y="2762344"/>
            <a:ext cx="30681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Railway stations, connected by  line to 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Ulyanovsk –</a:t>
            </a:r>
            <a:r>
              <a:rPr lang="en-US" sz="1400" b="1" dirty="0" err="1" smtClean="0">
                <a:solidFill>
                  <a:schemeClr val="bg1"/>
                </a:solidFill>
              </a:rPr>
              <a:t>Vostochny</a:t>
            </a:r>
            <a:r>
              <a:rPr lang="en-US" sz="1400" b="1" dirty="0" smtClean="0">
                <a:solidFill>
                  <a:schemeClr val="bg1"/>
                </a:solidFill>
              </a:rPr>
              <a:t>” airport –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 7,5 km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544" y="5085184"/>
            <a:ext cx="30494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Cargo river port, capable to handle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passenger and cargo ships “river-sea” 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type – 17 km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12160" y="3068960"/>
            <a:ext cx="192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Federal motorway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72910" y="4509120"/>
            <a:ext cx="2187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Ulyanovsk – </a:t>
            </a:r>
            <a:r>
              <a:rPr lang="en-US" sz="1600" b="1" dirty="0" err="1" smtClean="0">
                <a:solidFill>
                  <a:schemeClr val="bg1"/>
                </a:solidFill>
              </a:rPr>
              <a:t>Vostochny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runway – 1,5 km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4103844" y="1178168"/>
            <a:ext cx="5035622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301041" y="1228110"/>
            <a:ext cx="5095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First and the only one in Russia business ground 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dedicated to country  civil aviation development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74694" y="1692097"/>
            <a:ext cx="14530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Infrastructural </a:t>
            </a:r>
          </a:p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companies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96136" y="4653136"/>
            <a:ext cx="1997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Aviation components</a:t>
            </a:r>
          </a:p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and parts producers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32240" y="1988840"/>
            <a:ext cx="1008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Logistics</a:t>
            </a:r>
          </a:p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operators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1560" y="3645024"/>
            <a:ext cx="1786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State Government </a:t>
            </a:r>
          </a:p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representatives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91680" y="4509120"/>
            <a:ext cx="1968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Transport companies</a:t>
            </a:r>
          </a:p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including air carriers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04586" y="5292497"/>
            <a:ext cx="1531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Bank, insurance</a:t>
            </a:r>
          </a:p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companies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04248" y="3429000"/>
            <a:ext cx="1103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Aerospace</a:t>
            </a:r>
          </a:p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companies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4407" y="1124744"/>
            <a:ext cx="43949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Equal to MAKS, Ulyanovsk Forum is the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biggest aviation event of Russia.</a:t>
            </a:r>
          </a:p>
          <a:p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In accordance with the agreement between 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MAKS and IATF, events will be conducted 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Consequently. 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74" y="0"/>
            <a:ext cx="9180374" cy="6885384"/>
          </a:xfrm>
        </p:spPr>
      </p:pic>
      <p:sp>
        <p:nvSpPr>
          <p:cNvPr id="7" name="Прямоугольник 6"/>
          <p:cNvSpPr/>
          <p:nvPr/>
        </p:nvSpPr>
        <p:spPr>
          <a:xfrm>
            <a:off x="3131840" y="836712"/>
            <a:ext cx="2736305" cy="6480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709644" y="917108"/>
            <a:ext cx="165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IATF-2012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4580" y="1772816"/>
            <a:ext cx="7463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1. International congress (16 countries, 2137 participants)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01293" y="2348880"/>
            <a:ext cx="59598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9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cooperation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agreements,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Memorandum of the entering of “Ulyanovsk-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</a:rPr>
              <a:t>Avia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” </a:t>
            </a:r>
          </a:p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      into the EAPS network.  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9" name="Picture 5" descr="D:\ДАРЬЯ ДЬЯКОВА\ФОТО\Фото активности\МАТФ\МАТФ 2012\меморанду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80" y="3573756"/>
            <a:ext cx="4024562" cy="268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ДАРЬЯ ДЬЯКОВА\ФОТО\Фото активности\МАТФ\МАТФ 2012\img_26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52" y="3573016"/>
            <a:ext cx="4024562" cy="268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ДАРЬЯ ДЬЯКОВА\ФОТО\Фото активности\МАТФ\МАТФ 2012\меморанду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787" y="3573017"/>
            <a:ext cx="4025669" cy="268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663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374" cy="68853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42068" y="864528"/>
            <a:ext cx="2736305" cy="6480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419872" y="944924"/>
            <a:ext cx="165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IATF-201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4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1844824"/>
            <a:ext cx="3663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International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exhibition. 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578" y="2525995"/>
            <a:ext cx="39807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3. The first All-Russian Forum </a:t>
            </a:r>
          </a:p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of General Aviation.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0032" y="4542219"/>
            <a:ext cx="33244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4. Youth Aviation Forum </a:t>
            </a:r>
          </a:p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“I’m an Aviator”.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032" y="5487615"/>
            <a:ext cx="1438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5. 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</a:rPr>
              <a:t>Airsow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 descr="D:\ДАРЬЯ ДЬЯКОВА\ФОТО\Фото активности\МАТФ\МАТФ 2012\авиашоу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42" y="3717032"/>
            <a:ext cx="3921158" cy="261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ДАРЬЯ ДЬЯКОВА\ФОТО\Фото активности\МАТФ\МАТФ 2012\exhebi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586" y="1679635"/>
            <a:ext cx="3603319" cy="239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726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1979712" y="2924944"/>
            <a:ext cx="5328592" cy="57606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Thank you for your attention!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0" y="0"/>
            <a:ext cx="914399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88024" y="259007"/>
            <a:ext cx="4355976" cy="13954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891707" y="331916"/>
            <a:ext cx="41486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Scientific – educational – production cluster “Ulyanovsk –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Avia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” –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Consortium with activity focused on Ulyanovsk region aviation </a:t>
            </a:r>
          </a:p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industry products and services </a:t>
            </a:r>
            <a:r>
              <a:rPr lang="en-US" sz="1600" b="1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ompetiveness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enhancement. </a:t>
            </a:r>
            <a:endParaRPr lang="ru-RU" sz="1600" b="1" dirty="0"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2492896"/>
            <a:ext cx="2516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Cluster management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79912" y="2051556"/>
            <a:ext cx="2211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Economical sector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38694" y="3081154"/>
            <a:ext cx="2541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Project research sector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72200" y="465313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Personnel training sector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7584" y="4397042"/>
            <a:ext cx="2070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Production sector  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35695" y="5795972"/>
            <a:ext cx="2376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Air transport sector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22991" y="5877272"/>
            <a:ext cx="2756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Aviation sports sector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940152" y="332655"/>
            <a:ext cx="3203848" cy="8640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148064" y="404664"/>
            <a:ext cx="3873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CLUSTER OPERATIONS </a:t>
            </a: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EFFECTIVENESS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VALUATION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64088" y="1340768"/>
            <a:ext cx="3779912" cy="4607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652120" y="1403484"/>
            <a:ext cx="3527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Growth dynamic 2011, 2015, 2020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4831" y="3028890"/>
            <a:ext cx="1765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Personnel, </a:t>
            </a:r>
            <a:r>
              <a:rPr lang="en-US" dirty="0" err="1"/>
              <a:t>th</a:t>
            </a:r>
            <a:r>
              <a:rPr lang="en-US" dirty="0" err="1" smtClean="0"/>
              <a:t>.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012160" y="2852936"/>
            <a:ext cx="2497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Investments</a:t>
            </a:r>
          </a:p>
          <a:p>
            <a:pPr>
              <a:buNone/>
            </a:pPr>
            <a:r>
              <a:rPr lang="en-US" dirty="0" smtClean="0"/>
              <a:t>volume</a:t>
            </a:r>
            <a:r>
              <a:rPr lang="en-US" dirty="0"/>
              <a:t>, </a:t>
            </a:r>
            <a:r>
              <a:rPr lang="en-US" dirty="0" err="1" smtClean="0"/>
              <a:t>mln</a:t>
            </a:r>
            <a:r>
              <a:rPr lang="en-US" dirty="0" smtClean="0"/>
              <a:t> </a:t>
            </a:r>
            <a:r>
              <a:rPr lang="en-US" dirty="0" err="1"/>
              <a:t>rbl</a:t>
            </a:r>
            <a:r>
              <a:rPr lang="en-US" dirty="0"/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23728" y="4653136"/>
            <a:ext cx="234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Average wages, </a:t>
            </a:r>
            <a:r>
              <a:rPr lang="en-US" dirty="0" err="1"/>
              <a:t>th.rbl</a:t>
            </a:r>
            <a:r>
              <a:rPr lang="en-US" dirty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30147" y="4509120"/>
            <a:ext cx="2258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Aviation industry share in GRDP,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95"/>
            <a:ext cx="914399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3728" y="4797152"/>
            <a:ext cx="5087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Management Company “Ulyanovsk region aviation </a:t>
            </a:r>
          </a:p>
          <a:p>
            <a:pPr algn="ctr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cluster development”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03848" y="404664"/>
            <a:ext cx="4485420" cy="5760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47864" y="476672"/>
            <a:ext cx="4709637" cy="48379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CLUSTER MANAGEMENT</a:t>
            </a:r>
          </a:p>
          <a:p>
            <a:pPr>
              <a:buNone/>
            </a:pP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4994" y="1121985"/>
            <a:ext cx="5161564" cy="13388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67544" y="1191235"/>
            <a:ext cx="51277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Consortium “Scientific – educational – production cluster “Ulyanovsk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Avia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” had been created under initiative of Ulyanovsk region Government  in August 2009.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28578" y="2780928"/>
            <a:ext cx="3615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Ulyanovsk region Government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28578" y="3789040"/>
            <a:ext cx="3615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Supervisory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Board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563888" y="242064"/>
            <a:ext cx="4135418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35896" y="365142"/>
            <a:ext cx="4163926" cy="75960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PRODUCTION SECTOR</a:t>
            </a:r>
          </a:p>
          <a:p>
            <a:pPr>
              <a:buNone/>
            </a:pP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63888" y="1052736"/>
            <a:ext cx="4135418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635896" y="1138347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Aircraft and aviation instruments production and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repair.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347864" y="1979364"/>
            <a:ext cx="3102196" cy="1464885"/>
            <a:chOff x="367764" y="1334627"/>
            <a:chExt cx="3102196" cy="1464885"/>
          </a:xfrm>
        </p:grpSpPr>
        <p:sp>
          <p:nvSpPr>
            <p:cNvPr id="5" name="TextBox 4"/>
            <p:cNvSpPr txBox="1"/>
            <p:nvPr/>
          </p:nvSpPr>
          <p:spPr>
            <a:xfrm>
              <a:off x="367764" y="2060848"/>
              <a:ext cx="310219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Company specialized in wide body</a:t>
              </a:r>
            </a:p>
            <a:p>
              <a:r>
                <a:rPr lang="en-US" sz="1400" dirty="0" smtClean="0"/>
                <a:t>transport and regional aircraft pro-</a:t>
              </a:r>
            </a:p>
            <a:p>
              <a:r>
                <a:rPr lang="en-US" sz="1400" dirty="0" err="1" smtClean="0"/>
                <a:t>duction</a:t>
              </a:r>
              <a:r>
                <a:rPr lang="en-US" sz="1400" dirty="0" smtClean="0"/>
                <a:t> (Tu-204, An-124, Il-76MD-90A). </a:t>
              </a:r>
              <a:endParaRPr lang="ru-RU" sz="1400" dirty="0"/>
            </a:p>
          </p:txBody>
        </p:sp>
        <p:pic>
          <p:nvPicPr>
            <p:cNvPr id="10" name="Picture 2" descr="D:\ДАРЬЯ ДЬЯКОВА\ЛОГО\логотипы участников  кластера\Лого участников кластера\Производство и ремонт воздушных судов\Авиастар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088" y="1334627"/>
              <a:ext cx="2508941" cy="441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367764" y="1732746"/>
              <a:ext cx="24040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2">
                      <a:lumMod val="75000"/>
                    </a:schemeClr>
                  </a:solidFill>
                </a:rPr>
                <a:t>CJSC </a:t>
              </a:r>
              <a:r>
                <a:rPr lang="en-US" b="1" dirty="0" err="1" smtClean="0">
                  <a:solidFill>
                    <a:schemeClr val="tx2">
                      <a:lumMod val="75000"/>
                    </a:schemeClr>
                  </a:solidFill>
                </a:rPr>
                <a:t>Aviastar</a:t>
              </a:r>
              <a:r>
                <a:rPr lang="en-US" b="1" dirty="0" smtClean="0">
                  <a:solidFill>
                    <a:schemeClr val="tx2">
                      <a:lumMod val="75000"/>
                    </a:schemeClr>
                  </a:solidFill>
                </a:rPr>
                <a:t>-SP</a:t>
              </a:r>
              <a:endParaRPr lang="ru-RU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329393" y="5157192"/>
            <a:ext cx="3906903" cy="1332243"/>
            <a:chOff x="4355976" y="3824949"/>
            <a:chExt cx="3906903" cy="1332243"/>
          </a:xfrm>
        </p:grpSpPr>
        <p:sp>
          <p:nvSpPr>
            <p:cNvPr id="11" name="TextBox 10"/>
            <p:cNvSpPr txBox="1"/>
            <p:nvPr/>
          </p:nvSpPr>
          <p:spPr>
            <a:xfrm>
              <a:off x="4355976" y="4203085"/>
              <a:ext cx="390690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Development of the projects of companies </a:t>
              </a:r>
            </a:p>
            <a:p>
              <a:r>
                <a:rPr lang="en-US" sz="1400" dirty="0" smtClean="0"/>
                <a:t>modernization </a:t>
              </a:r>
              <a:r>
                <a:rPr lang="en-US" sz="1400" dirty="0" err="1" smtClean="0"/>
                <a:t>under“turn</a:t>
              </a:r>
              <a:r>
                <a:rPr lang="en-US" sz="1400" dirty="0" smtClean="0"/>
                <a:t> key” terms, </a:t>
              </a:r>
              <a:r>
                <a:rPr lang="en-US" sz="1400" dirty="0" err="1" smtClean="0"/>
                <a:t>Enginee</a:t>
              </a:r>
              <a:r>
                <a:rPr lang="en-US" sz="1400" dirty="0" smtClean="0"/>
                <a:t>-</a:t>
              </a:r>
            </a:p>
            <a:p>
              <a:r>
                <a:rPr lang="en-US" sz="1400" dirty="0" smtClean="0"/>
                <a:t>ring services, training of technologists-program-</a:t>
              </a:r>
            </a:p>
            <a:p>
              <a:r>
                <a:rPr lang="en-US" sz="1400" dirty="0" err="1" smtClean="0"/>
                <a:t>mers</a:t>
              </a:r>
              <a:r>
                <a:rPr lang="en-US" sz="1400" dirty="0" smtClean="0"/>
                <a:t> and CNC operators, airspace parts production</a:t>
              </a:r>
              <a:endParaRPr lang="ru-RU" sz="1400" dirty="0"/>
            </a:p>
          </p:txBody>
        </p:sp>
        <p:pic>
          <p:nvPicPr>
            <p:cNvPr id="16" name="Picture 5" descr="D:\ДАРЬЯ ДЬЯКОВА\ЛОГО\логотипы участников  кластера\Лого участников кластера\Производство и ремонт воздушных судов\халтек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4516" y="3824949"/>
              <a:ext cx="1020186" cy="412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387743" y="3853741"/>
              <a:ext cx="1268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2">
                      <a:lumMod val="75000"/>
                    </a:schemeClr>
                  </a:solidFill>
                </a:rPr>
                <a:t>HATLEC LLC</a:t>
              </a:r>
              <a:endParaRPr lang="ru-RU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395536" y="1052736"/>
            <a:ext cx="2916825" cy="764176"/>
            <a:chOff x="508523" y="3224086"/>
            <a:chExt cx="2916825" cy="764176"/>
          </a:xfrm>
        </p:grpSpPr>
        <p:pic>
          <p:nvPicPr>
            <p:cNvPr id="12" name="Picture 3" descr="D:\ДАРЬЯ ДЬЯКОВА\ЛОГО\логотипы участников  кластера\Лого участников кластера\Производство и ремонт воздушных судов\спектр-авиа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6648" y="3224086"/>
              <a:ext cx="1028700" cy="514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" name="Группа 28"/>
            <p:cNvGrpSpPr/>
            <p:nvPr/>
          </p:nvGrpSpPr>
          <p:grpSpPr>
            <a:xfrm>
              <a:off x="508523" y="3280210"/>
              <a:ext cx="2406067" cy="708052"/>
              <a:chOff x="508523" y="3280210"/>
              <a:chExt cx="2406067" cy="708052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508523" y="3680485"/>
                <a:ext cx="214898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Modern aircraft paint shop</a:t>
                </a:r>
                <a:endParaRPr lang="ru-RU" sz="14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10554" y="3280210"/>
                <a:ext cx="24040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tx2">
                        <a:lumMod val="75000"/>
                      </a:schemeClr>
                    </a:solidFill>
                  </a:rPr>
                  <a:t>O</a:t>
                </a:r>
                <a:r>
                  <a:rPr lang="en-US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JSC </a:t>
                </a:r>
                <a:r>
                  <a:rPr lang="en-US" b="1" dirty="0" err="1" smtClean="0">
                    <a:solidFill>
                      <a:schemeClr val="tx2">
                        <a:lumMod val="75000"/>
                      </a:schemeClr>
                    </a:solidFill>
                  </a:rPr>
                  <a:t>Spektr-Avia</a:t>
                </a:r>
                <a:endParaRPr lang="ru-RU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24" name="Группа 23"/>
          <p:cNvGrpSpPr/>
          <p:nvPr/>
        </p:nvGrpSpPr>
        <p:grpSpPr>
          <a:xfrm>
            <a:off x="6372200" y="3974005"/>
            <a:ext cx="2415143" cy="1013887"/>
            <a:chOff x="539552" y="5367441"/>
            <a:chExt cx="2415143" cy="1013887"/>
          </a:xfrm>
        </p:grpSpPr>
        <p:sp>
          <p:nvSpPr>
            <p:cNvPr id="13" name="TextBox 12"/>
            <p:cNvSpPr txBox="1"/>
            <p:nvPr/>
          </p:nvSpPr>
          <p:spPr>
            <a:xfrm>
              <a:off x="539552" y="6073551"/>
              <a:ext cx="2375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“Black wing” parts production</a:t>
              </a:r>
              <a:endParaRPr lang="ru-RU" sz="1400" dirty="0"/>
            </a:p>
          </p:txBody>
        </p:sp>
        <p:pic>
          <p:nvPicPr>
            <p:cNvPr id="17" name="Picture 6" descr="D:\ДАРЬЯ ДЬЯКОВА\ЛОГО\логотипы участников  кластера\Лого участников кластера\Производство и ремонт воздушных судов\АэроКомпозит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774" y="5367441"/>
              <a:ext cx="1559090" cy="431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550659" y="5736939"/>
              <a:ext cx="24040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2">
                      <a:lumMod val="75000"/>
                    </a:schemeClr>
                  </a:solidFill>
                </a:rPr>
                <a:t>CJSC </a:t>
              </a:r>
              <a:r>
                <a:rPr lang="en-US" b="1" dirty="0" err="1" smtClean="0">
                  <a:solidFill>
                    <a:schemeClr val="tx2">
                      <a:lumMod val="75000"/>
                    </a:schemeClr>
                  </a:solidFill>
                </a:rPr>
                <a:t>AeroCompozit</a:t>
              </a:r>
              <a:endParaRPr lang="ru-RU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395536" y="3501008"/>
            <a:ext cx="3309817" cy="1599688"/>
            <a:chOff x="4347704" y="1919323"/>
            <a:chExt cx="3309817" cy="1599688"/>
          </a:xfrm>
        </p:grpSpPr>
        <p:sp>
          <p:nvSpPr>
            <p:cNvPr id="7" name="TextBox 6"/>
            <p:cNvSpPr txBox="1"/>
            <p:nvPr/>
          </p:nvSpPr>
          <p:spPr>
            <a:xfrm>
              <a:off x="4347704" y="2564904"/>
              <a:ext cx="330981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RF industry leaders in </a:t>
              </a:r>
              <a:r>
                <a:rPr lang="en-US" sz="1400" dirty="0" err="1" smtClean="0"/>
                <a:t>avia</a:t>
              </a:r>
              <a:r>
                <a:rPr lang="en-US" sz="1400" dirty="0" smtClean="0"/>
                <a:t> instruments </a:t>
              </a:r>
            </a:p>
            <a:p>
              <a:r>
                <a:rPr lang="en-US" sz="1400" dirty="0" smtClean="0"/>
                <a:t>production with activity based on develop-</a:t>
              </a:r>
            </a:p>
            <a:p>
              <a:r>
                <a:rPr lang="en-US" sz="1400" dirty="0" err="1" smtClean="0"/>
                <a:t>ment</a:t>
              </a:r>
              <a:r>
                <a:rPr lang="en-US" sz="1400" dirty="0" smtClean="0"/>
                <a:t>, manufacture and </a:t>
              </a:r>
              <a:r>
                <a:rPr lang="en-US" sz="1400" dirty="0" err="1" smtClean="0"/>
                <a:t>aviations</a:t>
              </a:r>
              <a:endParaRPr lang="en-US" sz="1400" dirty="0" smtClean="0"/>
            </a:p>
            <a:p>
              <a:r>
                <a:rPr lang="en-US" sz="1400" dirty="0" smtClean="0"/>
                <a:t>Introduction. </a:t>
              </a:r>
              <a:endParaRPr lang="ru-RU" sz="1400" dirty="0"/>
            </a:p>
          </p:txBody>
        </p:sp>
        <p:pic>
          <p:nvPicPr>
            <p:cNvPr id="15" name="Picture 4" descr="D:\ДАРЬЯ ДЬЯКОВА\ЛОГО\логотипы участников  кластера\Лого участников кластера\Производство и ремонт воздушных судов\Утёс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6669" y="2279363"/>
              <a:ext cx="1269347" cy="301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4347704" y="1935952"/>
              <a:ext cx="24040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2">
                      <a:lumMod val="75000"/>
                    </a:schemeClr>
                  </a:solidFill>
                </a:rPr>
                <a:t>OJSC “UIMDB”</a:t>
              </a:r>
            </a:p>
            <a:p>
              <a:r>
                <a:rPr lang="en-US" b="1" dirty="0" smtClean="0">
                  <a:solidFill>
                    <a:schemeClr val="tx2">
                      <a:lumMod val="75000"/>
                    </a:schemeClr>
                  </a:solidFill>
                </a:rPr>
                <a:t>OJSC “UTYOS” </a:t>
              </a:r>
              <a:endParaRPr lang="ru-RU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3079" name="Picture 7" descr="D:\ДАРЬЯ ДЬЯКОВА\ЛОГО\логотипы участников  кластера\Лого участников кластера\Производство и ремонт воздушных судов\Логотип УКБП_нов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4020" y="1919323"/>
              <a:ext cx="1742192" cy="340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82" name="Picture 10" descr="D:\ДАРЬЯ ДЬЯКОВА\МОЯ ПРОДУКЦИЯ\Презентации\Кластер\Материал\Слайды\3\картинки\1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002" y="3573016"/>
            <a:ext cx="2022127" cy="151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ДАРЬЯ ДЬЯКОВА\МОЯ ПРОДУКЦИЯ\Презентации\Кластер\Материал\Слайды\3\картинки\01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0" y="2061676"/>
            <a:ext cx="1970623" cy="147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ДАРЬЯ ДЬЯКОВА\МОЯ ПРОДУКЦИЯ\Презентации\Кластер\Материал\Слайды\3\картинки\укпб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100695"/>
            <a:ext cx="2241822" cy="138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D:\ДАРЬЯ ДЬЯКОВА\Сайт\Фото\Производство+3\IMG_163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79364"/>
            <a:ext cx="2185807" cy="145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42637" y="2060848"/>
            <a:ext cx="312098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3663" indent="-93663">
              <a:buFont typeface="Arial" pitchFamily="34" charset="0"/>
              <a:buChar char="•"/>
              <a:tabLst>
                <a:tab pos="357188" algn="l"/>
              </a:tabLst>
            </a:pPr>
            <a:r>
              <a:rPr lang="en-US" sz="1400" dirty="0"/>
              <a:t>Base land for </a:t>
            </a:r>
            <a:r>
              <a:rPr lang="en-US" sz="1400" dirty="0" smtClean="0"/>
              <a:t>SEPZ.</a:t>
            </a:r>
            <a:endParaRPr lang="en-US" sz="1400" dirty="0"/>
          </a:p>
          <a:p>
            <a:pPr marL="93663" indent="-93663">
              <a:buFont typeface="Arial" pitchFamily="34" charset="0"/>
              <a:buChar char="•"/>
              <a:tabLst>
                <a:tab pos="357188" algn="l"/>
              </a:tabLst>
            </a:pPr>
            <a:r>
              <a:rPr lang="en-US" sz="1400" dirty="0"/>
              <a:t>International status, Customs </a:t>
            </a:r>
            <a:r>
              <a:rPr lang="en-US" sz="1400" dirty="0" smtClean="0"/>
              <a:t>terminal.</a:t>
            </a:r>
            <a:endParaRPr lang="en-US" sz="1400" dirty="0"/>
          </a:p>
          <a:p>
            <a:pPr marL="93663" indent="-93663">
              <a:buFont typeface="Arial" pitchFamily="34" charset="0"/>
              <a:buChar char="•"/>
              <a:tabLst>
                <a:tab pos="357188" algn="l"/>
              </a:tabLst>
            </a:pPr>
            <a:r>
              <a:rPr lang="en-US" sz="1400" dirty="0"/>
              <a:t>I-</a:t>
            </a:r>
            <a:r>
              <a:rPr lang="en-US" sz="1400" dirty="0" err="1"/>
              <a:t>st</a:t>
            </a:r>
            <a:r>
              <a:rPr lang="en-US" sz="1400" dirty="0"/>
              <a:t> category ICAO </a:t>
            </a:r>
            <a:r>
              <a:rPr lang="en-US" sz="1400" dirty="0" smtClean="0"/>
              <a:t>certified.</a:t>
            </a:r>
            <a:endParaRPr lang="en-US" sz="1400" dirty="0"/>
          </a:p>
          <a:p>
            <a:pPr marL="93663" indent="-93663">
              <a:buFont typeface="Arial" pitchFamily="34" charset="0"/>
              <a:buChar char="•"/>
              <a:tabLst>
                <a:tab pos="357188" algn="l"/>
              </a:tabLst>
            </a:pPr>
            <a:r>
              <a:rPr lang="en-US" sz="1400" dirty="0"/>
              <a:t>Runway – 5100m x 105 </a:t>
            </a:r>
            <a:r>
              <a:rPr lang="en-US" sz="1400" dirty="0" smtClean="0"/>
              <a:t>m.</a:t>
            </a:r>
            <a:endParaRPr lang="en-US" sz="1400" dirty="0"/>
          </a:p>
          <a:p>
            <a:pPr marL="93663" indent="-93663">
              <a:buFont typeface="Arial" pitchFamily="34" charset="0"/>
              <a:buChar char="•"/>
              <a:tabLst>
                <a:tab pos="357188" algn="l"/>
              </a:tabLst>
            </a:pPr>
            <a:r>
              <a:rPr lang="en-US" sz="1400" dirty="0"/>
              <a:t>No limit for aircraft landing </a:t>
            </a:r>
            <a:r>
              <a:rPr lang="en-US" sz="1400" dirty="0" smtClean="0"/>
              <a:t>weight.</a:t>
            </a:r>
            <a:endParaRPr lang="en-US" sz="1400" dirty="0"/>
          </a:p>
          <a:p>
            <a:pPr marL="93663" indent="-93663">
              <a:buFont typeface="Arial" pitchFamily="34" charset="0"/>
              <a:buChar char="•"/>
              <a:tabLst>
                <a:tab pos="357188" algn="l"/>
              </a:tabLst>
            </a:pPr>
            <a:r>
              <a:rPr lang="en-US" sz="1400" dirty="0"/>
              <a:t>Capacity – up to 40 aircraft per </a:t>
            </a:r>
            <a:r>
              <a:rPr lang="en-US" sz="1400" dirty="0" smtClean="0"/>
              <a:t>hour. </a:t>
            </a:r>
            <a:endParaRPr lang="ru-RU" sz="1400" dirty="0"/>
          </a:p>
          <a:p>
            <a:pPr marL="93663" indent="-93663">
              <a:buFont typeface="Arial" pitchFamily="34" charset="0"/>
              <a:buChar char="•"/>
              <a:tabLst>
                <a:tab pos="357188" algn="l"/>
              </a:tabLst>
            </a:pPr>
            <a:endParaRPr lang="ru-RU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3747521" y="3951863"/>
            <a:ext cx="35607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I-</a:t>
            </a:r>
            <a:r>
              <a:rPr lang="en-US" sz="1400" dirty="0" err="1"/>
              <a:t>st</a:t>
            </a:r>
            <a:r>
              <a:rPr lang="en-US" sz="1400" dirty="0"/>
              <a:t> category ICAO </a:t>
            </a:r>
            <a:r>
              <a:rPr lang="en-US" sz="1400" dirty="0" err="1"/>
              <a:t>certiified</a:t>
            </a:r>
            <a:endParaRPr lang="en-US" sz="1400" dirty="0"/>
          </a:p>
          <a:p>
            <a:r>
              <a:rPr lang="en-US" sz="1400" dirty="0"/>
              <a:t>Runway – 3826 m x 6 m capable to handle </a:t>
            </a:r>
            <a:endParaRPr lang="en-US" sz="1400" dirty="0" smtClean="0"/>
          </a:p>
          <a:p>
            <a:r>
              <a:rPr lang="en-US" sz="1400" dirty="0" smtClean="0"/>
              <a:t>all </a:t>
            </a:r>
            <a:r>
              <a:rPr lang="en-US" sz="1400" dirty="0"/>
              <a:t>existing </a:t>
            </a:r>
            <a:r>
              <a:rPr lang="en-US" sz="1400" dirty="0" smtClean="0"/>
              <a:t>types of the </a:t>
            </a:r>
            <a:r>
              <a:rPr lang="en-US" sz="1400" dirty="0"/>
              <a:t>aircraft</a:t>
            </a:r>
            <a:r>
              <a:rPr lang="en-US" sz="1400" dirty="0" smtClean="0"/>
              <a:t>, </a:t>
            </a:r>
            <a:r>
              <a:rPr lang="en-US" sz="1400" dirty="0"/>
              <a:t>no </a:t>
            </a:r>
            <a:r>
              <a:rPr lang="en-US" sz="1400" dirty="0" smtClean="0"/>
              <a:t>limitations.</a:t>
            </a:r>
            <a:endParaRPr lang="ru-RU" sz="1400" dirty="0"/>
          </a:p>
          <a:p>
            <a:endParaRPr lang="ru-RU" sz="140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3275856" y="242064"/>
            <a:ext cx="4423450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3275856" y="1052736"/>
            <a:ext cx="4423450" cy="4115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50"/>
          <p:cNvSpPr txBox="1"/>
          <p:nvPr/>
        </p:nvSpPr>
        <p:spPr>
          <a:xfrm>
            <a:off x="342637" y="1488332"/>
            <a:ext cx="2321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Ulyanovsk-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Vostochny</a:t>
            </a: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international airport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47864" y="351709"/>
            <a:ext cx="4551536" cy="519374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</a:rPr>
              <a:t>AIR TRANSPORTATION SECTOR</a:t>
            </a:r>
          </a:p>
          <a:p>
            <a:pPr>
              <a:buNone/>
            </a:pPr>
            <a:endParaRPr lang="ru-RU" sz="3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7864" y="1052736"/>
            <a:ext cx="4498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Air passenger and cargo transportation, MRO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52571" y="3573016"/>
            <a:ext cx="3069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OJSC “Airport – Ulyanovsk”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Picture 3" descr="D:\ДАРЬЯ ДЬЯКОВА\Сайт\Фото\Перевозки\Перевозки\здание аэровокзал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137" y="1522078"/>
            <a:ext cx="2860383" cy="190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478683" y="5502423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Volga-Dnepr Airlines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516216" y="239243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Polet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Airlines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4" descr="D:\ДАРЬЯ ДЬЯКОВА\Сайт\Фото\Перевозки\ан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82" y="3429000"/>
            <a:ext cx="2373734" cy="157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ДАРЬЯ ДЬЯКОВА\Сайт\Фото\Перевозки\Перевозки\Передний фасад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836517"/>
            <a:ext cx="3459824" cy="154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:\ДАРЬЯ ДЬЯКОВА\ЛОГО\логотипы участников  кластера\Лого участников кластера\Авиаперевозки\полет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29" y="1653566"/>
            <a:ext cx="1512155" cy="8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ДАРЬЯ ДЬЯКОВА\ЛОГО\логотипы участников  кластера\Лого участников кластера\Авиаперевозки\Volga-Dnepr_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69" y="5067288"/>
            <a:ext cx="1463405" cy="43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ДАРЬЯ ДЬЯКОВА\ЛОГО\логотипы участников  кластера\Лого участников кластера\Авиаперевозки\аэропорт восточный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207" y="1464307"/>
            <a:ext cx="884673" cy="82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/>
          <p:cNvSpPr txBox="1"/>
          <p:nvPr/>
        </p:nvSpPr>
        <p:spPr>
          <a:xfrm>
            <a:off x="478683" y="5786100"/>
            <a:ext cx="3013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Leader of super heavy air international</a:t>
            </a:r>
          </a:p>
          <a:p>
            <a:r>
              <a:rPr lang="en-US" sz="1400" dirty="0" smtClean="0"/>
              <a:t>transportation.  </a:t>
            </a:r>
            <a:endParaRPr lang="ru-RU" sz="1400" dirty="0"/>
          </a:p>
        </p:txBody>
      </p:sp>
      <p:sp>
        <p:nvSpPr>
          <p:cNvPr id="75" name="TextBox 74"/>
          <p:cNvSpPr txBox="1"/>
          <p:nvPr/>
        </p:nvSpPr>
        <p:spPr>
          <a:xfrm>
            <a:off x="6516216" y="2689756"/>
            <a:ext cx="2131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Big air carrier at RF Central</a:t>
            </a:r>
          </a:p>
          <a:p>
            <a:r>
              <a:rPr lang="en-US" sz="1400" dirty="0" smtClean="0"/>
              <a:t>federal district. </a:t>
            </a:r>
            <a:endParaRPr lang="ru-RU" sz="1400" dirty="0"/>
          </a:p>
        </p:txBody>
      </p:sp>
      <p:pic>
        <p:nvPicPr>
          <p:cNvPr id="4104" name="Picture 8" descr="D:\ДАРЬЯ ДЬЯКОВА\ЛОГО\логотипы участников  кластера\Лого участников кластера\Авиаперевозки\Аэропорт Ульяновск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712" y="3622422"/>
            <a:ext cx="1482656" cy="49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275856" y="242064"/>
            <a:ext cx="4423450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03848" y="1052736"/>
            <a:ext cx="4608511" cy="9974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одержимое 2"/>
          <p:cNvSpPr>
            <a:spLocks noGrp="1"/>
          </p:cNvSpPr>
          <p:nvPr>
            <p:ph idx="1"/>
          </p:nvPr>
        </p:nvSpPr>
        <p:spPr>
          <a:xfrm>
            <a:off x="3347864" y="351709"/>
            <a:ext cx="4551536" cy="51937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PERSONNEL TRAINING SECTOR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endParaRPr lang="ru-RU" sz="3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3848" y="1052736"/>
            <a:ext cx="475252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0" b="1" dirty="0">
                <a:solidFill>
                  <a:schemeClr val="tx2">
                    <a:lumMod val="75000"/>
                  </a:schemeClr>
                </a:solidFill>
              </a:rPr>
              <a:t>Training and retraining of personnel by high and </a:t>
            </a:r>
          </a:p>
          <a:p>
            <a:r>
              <a:rPr lang="en-US" sz="1750" b="1" dirty="0">
                <a:solidFill>
                  <a:schemeClr val="tx2">
                    <a:lumMod val="75000"/>
                  </a:schemeClr>
                </a:solidFill>
              </a:rPr>
              <a:t>Secondary special aviation industry educational system</a:t>
            </a:r>
            <a:r>
              <a:rPr lang="en-US" sz="175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sz="175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5222" y="3068960"/>
            <a:ext cx="1534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Ulyanovsk 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State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University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Picture 2" descr="D:\ДАРЬЯ ДЬЯКОВА\МОЯ ПРОДУКЦИЯ\Презентации\Кластер\Материал\Слайды\5\ултех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916832"/>
            <a:ext cx="2349661" cy="154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ДАРЬЯ ДЬЯКОВА\МОЯ ПРОДУКЦИЯ\Презентации\Кластер\Материал\Слайды\5\уав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293096"/>
            <a:ext cx="2349661" cy="153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ДАРЬЯ ДЬЯКОВА\МОЯ ПРОДУКЦИЯ\Презентации\Кластер\Материал\Слайды\5\улгту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00" y="4077072"/>
            <a:ext cx="2410436" cy="16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ДАРЬЯ ДЬЯКОВА\МОЯ ПРОДУКЦИЯ\Презентации\Кластер\Материал\Слайды\5\улгу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96" y="1340768"/>
            <a:ext cx="2390540" cy="17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ДАРЬЯ ДЬЯКОВА\МОЯ ПРОДУКЦИЯ\Презентации\Кластер\Материал\Слайды\5\5 Слайд.assets\images\увауг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663" y="3205306"/>
            <a:ext cx="2554793" cy="194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1484040" y="5674022"/>
            <a:ext cx="2007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Ulyanovsk 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State Technical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University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732240" y="5152684"/>
            <a:ext cx="1978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Ulyanovsk </a:t>
            </a:r>
          </a:p>
          <a:p>
            <a:pPr algn="r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Higher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Civil Aviation School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11960" y="5746030"/>
            <a:ext cx="1534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Ulyanovsk 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Aviation College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39952" y="3429000"/>
            <a:ext cx="1534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Ulyanovsk 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Technical College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8" name="Picture 8" descr="D:\ДАРЬЯ ДЬЯКОВА\ЛОГО\логотипы участников  кластера\Лого участников кластера\Подготовка авиаперсонала\УлГТУ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08" y="5780342"/>
            <a:ext cx="935145" cy="67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D:\ДАРЬЯ ДЬЯКОВА\ЛОГО\логотипы участников  кластера\Лого участников кластера\Подготовка авиаперсонала\Авиационный колледж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517" y="5877272"/>
            <a:ext cx="855443" cy="6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D:\ДАРЬЯ ДЬЯКОВА\ЛОГО\логотипы участников  кластера\Лого участников кластера\Подготовка авиаперсонала\Технич.колледж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511900"/>
            <a:ext cx="782905" cy="78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D:\ДАРЬЯ ДЬЯКОВА\МОЯ ПРОДУКЦИЯ\Презентации\Кластер\Материал\Слайды\5\5 Слайд.assets\6048729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79289"/>
            <a:ext cx="753767" cy="75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D:\ДАРЬЯ ДЬЯКОВА\ЛОГО\логотипы участников  кластера\Лого участников кластера\Подготовка авиаперсонала\edfeuf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746" y="5231935"/>
            <a:ext cx="903526" cy="86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75856" y="242064"/>
            <a:ext cx="4423450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987824" y="1059879"/>
            <a:ext cx="4711482" cy="12638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3347864" y="351709"/>
            <a:ext cx="4551536" cy="51937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AVIATION SPORTS SECTOR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endParaRPr lang="ru-RU" sz="3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00878" y="1087576"/>
            <a:ext cx="47114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Popularization of aviation sport among wide circles of population: air show, sport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contests.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Youth training to work in aviation industry and military service. 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12032" y="3649380"/>
            <a:ext cx="2007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Ulyanovsk </a:t>
            </a:r>
          </a:p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DOSAAF club</a:t>
            </a:r>
          </a:p>
        </p:txBody>
      </p:sp>
      <p:pic>
        <p:nvPicPr>
          <p:cNvPr id="6148" name="Picture 4" descr="D:\ДАРЬЯ ДЬЯКОВА\Сайт\Фото\Спорт+\DSC01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28" y="1577173"/>
            <a:ext cx="2277080" cy="170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ДАРЬЯ ДЬЯКОВА\МОЯ ПРОДУКЦИЯ\Презентации\Кластер\Материал\Слайды\6\6 слайд.assets\images\yak55m-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628" y="3936871"/>
            <a:ext cx="2400524" cy="172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ДАРЬЯ ДЬЯКОВА\ФОТО\Фото активности\Спортивные мероприятия\IMG_49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5" y="4441656"/>
            <a:ext cx="2624069" cy="174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ДАРЬЯ ДЬЯКОВА\Сайт\Фото\Спорт+\P10002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745" y="4336469"/>
            <a:ext cx="2461933" cy="184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D:\ДАРЬЯ ДЬЯКОВА\МОЯ ПРОДУКЦИЯ\Презентации\Кластер\Материал\Слайды\6\6 слайд.assets\images\60412800021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47" y="1988840"/>
            <a:ext cx="1742085" cy="139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484958" y="2886035"/>
            <a:ext cx="2007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Federation of aviation sports of the Ulyanovsk region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380312" y="3454260"/>
            <a:ext cx="1608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Ulyanovsk</a:t>
            </a:r>
          </a:p>
          <a:p>
            <a:r>
              <a:rPr lang="en-US" sz="1600" b="1" dirty="0" err="1" smtClean="0">
                <a:solidFill>
                  <a:schemeClr val="tx2">
                    <a:lumMod val="75000"/>
                  </a:schemeClr>
                </a:solidFill>
              </a:rPr>
              <a:t>aerotechnical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sports club</a:t>
            </a:r>
          </a:p>
        </p:txBody>
      </p:sp>
      <p:pic>
        <p:nvPicPr>
          <p:cNvPr id="6153" name="Picture 9" descr="D:\ДАРЬЯ ДЬЯКОВА\ЛОГО\логотипы участников  кластера\Лого участников кластера\Авиация общего назначения и спорт\досааф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67" y="3656479"/>
            <a:ext cx="645670" cy="63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D:\ДАРЬЯ ДЬЯКОВА\МОЯ ПРОДУКЦИЯ\Презентации\Кластер\Материал\Слайды\6\6 слайд.assets\images\Image_000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920132"/>
            <a:ext cx="1269102" cy="7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D:\ДАРЬЯ ДЬЯКОВА\ЛОГО\логотипы участников  кластера\Лого участников кластера\Авиация общего назначения и спорт\УАТСК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806" y="3451040"/>
            <a:ext cx="811501" cy="79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75856" y="242064"/>
            <a:ext cx="4423450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1052736"/>
            <a:ext cx="4575836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одержимое 2"/>
          <p:cNvSpPr>
            <a:spLocks noGrp="1"/>
          </p:cNvSpPr>
          <p:nvPr>
            <p:ph idx="1"/>
          </p:nvPr>
        </p:nvSpPr>
        <p:spPr>
          <a:xfrm>
            <a:off x="3620864" y="351709"/>
            <a:ext cx="4551536" cy="519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PROJECT RESEARCH SECTOR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84600" y="1065510"/>
            <a:ext cx="4567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Scientific – research and design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development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in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aviation area. Design of aviation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Technique 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and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cluster infrastructure products. 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7168" name="Группа 7167"/>
          <p:cNvGrpSpPr/>
          <p:nvPr/>
        </p:nvGrpSpPr>
        <p:grpSpPr>
          <a:xfrm>
            <a:off x="3351902" y="4221419"/>
            <a:ext cx="3092306" cy="1367821"/>
            <a:chOff x="3351902" y="4438853"/>
            <a:chExt cx="3092306" cy="1367821"/>
          </a:xfrm>
        </p:grpSpPr>
        <p:sp>
          <p:nvSpPr>
            <p:cNvPr id="8" name="TextBox 7"/>
            <p:cNvSpPr txBox="1"/>
            <p:nvPr/>
          </p:nvSpPr>
          <p:spPr>
            <a:xfrm>
              <a:off x="3351902" y="5068010"/>
              <a:ext cx="255153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Experimental DB, one of </a:t>
              </a:r>
              <a:r>
                <a:rPr lang="en-US" sz="1400" dirty="0" smtClean="0"/>
                <a:t>the</a:t>
              </a:r>
            </a:p>
            <a:p>
              <a:r>
                <a:rPr lang="en-US" sz="1400" dirty="0" smtClean="0"/>
                <a:t>leading </a:t>
              </a:r>
              <a:r>
                <a:rPr lang="en-US" sz="1400" dirty="0"/>
                <a:t>RF companies crating </a:t>
              </a:r>
              <a:endParaRPr lang="en-US" sz="1400" dirty="0" smtClean="0"/>
            </a:p>
            <a:p>
              <a:r>
                <a:rPr lang="en-US" sz="1400" dirty="0" smtClean="0"/>
                <a:t>sophisticated </a:t>
              </a:r>
              <a:r>
                <a:rPr lang="en-US" sz="1400" dirty="0"/>
                <a:t>aviation technique</a:t>
              </a:r>
              <a:endParaRPr lang="ru-RU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74988" y="4438853"/>
              <a:ext cx="30692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2">
                      <a:lumMod val="75000"/>
                    </a:schemeClr>
                  </a:solidFill>
                </a:rPr>
                <a:t>OJSC </a:t>
              </a:r>
              <a:r>
                <a:rPr lang="en-US" b="1" dirty="0" smtClean="0">
                  <a:solidFill>
                    <a:schemeClr val="tx2">
                      <a:lumMod val="75000"/>
                    </a:schemeClr>
                  </a:solidFill>
                </a:rPr>
                <a:t>“IL” </a:t>
              </a:r>
              <a:r>
                <a:rPr lang="en-US" b="1" dirty="0">
                  <a:solidFill>
                    <a:schemeClr val="tx2">
                      <a:lumMod val="75000"/>
                    </a:schemeClr>
                  </a:solidFill>
                </a:rPr>
                <a:t>Design Bureau, Ulyanovsk </a:t>
              </a:r>
              <a:r>
                <a:rPr lang="en-US" b="1" dirty="0" smtClean="0">
                  <a:solidFill>
                    <a:schemeClr val="tx2">
                      <a:lumMod val="75000"/>
                    </a:schemeClr>
                  </a:solidFill>
                </a:rPr>
                <a:t>branch</a:t>
              </a:r>
              <a:endParaRPr lang="ru-RU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7177" name="Группа 7176"/>
          <p:cNvGrpSpPr/>
          <p:nvPr/>
        </p:nvGrpSpPr>
        <p:grpSpPr>
          <a:xfrm>
            <a:off x="6084168" y="2230210"/>
            <a:ext cx="2935453" cy="1558830"/>
            <a:chOff x="6012160" y="2014186"/>
            <a:chExt cx="2935453" cy="1558830"/>
          </a:xfrm>
        </p:grpSpPr>
        <p:grpSp>
          <p:nvGrpSpPr>
            <p:cNvPr id="7176" name="Группа 7175"/>
            <p:cNvGrpSpPr/>
            <p:nvPr/>
          </p:nvGrpSpPr>
          <p:grpSpPr>
            <a:xfrm>
              <a:off x="6012160" y="2340749"/>
              <a:ext cx="2935453" cy="1232267"/>
              <a:chOff x="6444208" y="2123564"/>
              <a:chExt cx="2935453" cy="1232267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6444208" y="2123564"/>
                <a:ext cx="25202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tx2">
                        <a:lumMod val="75000"/>
                      </a:schemeClr>
                    </a:solidFill>
                  </a:rPr>
                  <a:t>“ARRIAM”</a:t>
                </a:r>
                <a:endParaRPr lang="ru-RU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465722" y="2401724"/>
                <a:ext cx="2913939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Ulyanovsk scientific – technological </a:t>
                </a:r>
                <a:endParaRPr lang="en-US" sz="1400" dirty="0" smtClean="0"/>
              </a:p>
              <a:p>
                <a:r>
                  <a:rPr lang="en-US" sz="1400" dirty="0" smtClean="0"/>
                  <a:t>center </a:t>
                </a:r>
                <a:r>
                  <a:rPr lang="en-US" sz="1400" dirty="0"/>
                  <a:t>of the federal state enterprise </a:t>
                </a:r>
                <a:endParaRPr lang="en-US" sz="1400" dirty="0" smtClean="0"/>
              </a:p>
              <a:p>
                <a:r>
                  <a:rPr lang="en-US" sz="1400" dirty="0" smtClean="0"/>
                  <a:t>“</a:t>
                </a:r>
                <a:r>
                  <a:rPr lang="en-US" sz="1400" dirty="0"/>
                  <a:t>All Russia </a:t>
                </a:r>
                <a:r>
                  <a:rPr lang="en-US" sz="1400" dirty="0" smtClean="0"/>
                  <a:t>Scientific </a:t>
                </a:r>
                <a:r>
                  <a:rPr lang="en-US" sz="1400" dirty="0"/>
                  <a:t>– research </a:t>
                </a:r>
                <a:endParaRPr lang="en-US" sz="1400" dirty="0" smtClean="0"/>
              </a:p>
              <a:p>
                <a:r>
                  <a:rPr lang="en-US" sz="1400" dirty="0" smtClean="0"/>
                  <a:t>institute </a:t>
                </a:r>
                <a:r>
                  <a:rPr lang="en-US" sz="1400" dirty="0"/>
                  <a:t>of aviation materials”</a:t>
                </a:r>
                <a:endParaRPr lang="ru-RU" sz="1400" dirty="0"/>
              </a:p>
            </p:txBody>
          </p:sp>
        </p:grpSp>
        <p:pic>
          <p:nvPicPr>
            <p:cNvPr id="4" name="Picture 2" descr="D:\ДАРЬЯ ДЬЯКОВА\ЛОГО\логотипы участников  кластера\Лого участников кластера\Научные проекты\виам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6752" y="2014186"/>
              <a:ext cx="1417696" cy="622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78" name="Группа 7177"/>
          <p:cNvGrpSpPr/>
          <p:nvPr/>
        </p:nvGrpSpPr>
        <p:grpSpPr>
          <a:xfrm>
            <a:off x="2933328" y="2132856"/>
            <a:ext cx="3150840" cy="1992275"/>
            <a:chOff x="2843808" y="2094669"/>
            <a:chExt cx="3150840" cy="1992275"/>
          </a:xfrm>
        </p:grpSpPr>
        <p:grpSp>
          <p:nvGrpSpPr>
            <p:cNvPr id="7169" name="Группа 7168"/>
            <p:cNvGrpSpPr/>
            <p:nvPr/>
          </p:nvGrpSpPr>
          <p:grpSpPr>
            <a:xfrm>
              <a:off x="2843808" y="2132856"/>
              <a:ext cx="2520280" cy="1954088"/>
              <a:chOff x="3184600" y="2132856"/>
              <a:chExt cx="2520280" cy="1954088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3184600" y="2132856"/>
                <a:ext cx="25202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tx2">
                        <a:lumMod val="75000"/>
                      </a:schemeClr>
                    </a:solidFill>
                  </a:rPr>
                  <a:t>OJSC Ulyanovsk NIAT </a:t>
                </a:r>
                <a:endParaRPr lang="ru-RU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endParaRPr lang="ru-RU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203848" y="2486506"/>
                <a:ext cx="1975092" cy="16004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“Ulyanovsk scientific – </a:t>
                </a:r>
                <a:endParaRPr lang="en-US" sz="1400" dirty="0" smtClean="0"/>
              </a:p>
              <a:p>
                <a:r>
                  <a:rPr lang="en-US" sz="1400" dirty="0" smtClean="0"/>
                  <a:t>research </a:t>
                </a:r>
                <a:r>
                  <a:rPr lang="en-US" sz="1400" dirty="0"/>
                  <a:t>institute of </a:t>
                </a:r>
                <a:endParaRPr lang="en-US" sz="1400" dirty="0" smtClean="0"/>
              </a:p>
              <a:p>
                <a:r>
                  <a:rPr lang="en-US" sz="1400" dirty="0" smtClean="0"/>
                  <a:t>aviation technology </a:t>
                </a:r>
                <a:r>
                  <a:rPr lang="en-US" sz="1400" dirty="0"/>
                  <a:t>and </a:t>
                </a:r>
                <a:endParaRPr lang="en-US" sz="1400" dirty="0" smtClean="0"/>
              </a:p>
              <a:p>
                <a:r>
                  <a:rPr lang="en-US" sz="1400" dirty="0" smtClean="0"/>
                  <a:t>production </a:t>
                </a:r>
                <a:r>
                  <a:rPr lang="en-US" sz="1400" dirty="0"/>
                  <a:t>processes.</a:t>
                </a:r>
              </a:p>
              <a:p>
                <a:r>
                  <a:rPr lang="en-US" sz="1400" dirty="0"/>
                  <a:t>Scientific production </a:t>
                </a:r>
                <a:endParaRPr lang="en-US" sz="1400" dirty="0" smtClean="0"/>
              </a:p>
              <a:p>
                <a:r>
                  <a:rPr lang="en-US" sz="1400" dirty="0" smtClean="0"/>
                  <a:t>activity </a:t>
                </a:r>
                <a:r>
                  <a:rPr lang="en-US" sz="1400" dirty="0"/>
                  <a:t>in the area of </a:t>
                </a:r>
                <a:endParaRPr lang="en-US" sz="1400" dirty="0" smtClean="0"/>
              </a:p>
              <a:p>
                <a:r>
                  <a:rPr lang="en-US" sz="1400" dirty="0" smtClean="0"/>
                  <a:t>machine </a:t>
                </a:r>
                <a:r>
                  <a:rPr lang="en-US" sz="1400" dirty="0"/>
                  <a:t>building.</a:t>
                </a:r>
                <a:endParaRPr lang="ru-RU" sz="1400" dirty="0"/>
              </a:p>
            </p:txBody>
          </p:sp>
        </p:grpSp>
        <p:pic>
          <p:nvPicPr>
            <p:cNvPr id="7171" name="Picture 3" descr="D:\ДАРЬЯ ДЬЯКОВА\ЛОГО\логотипы участников  кластера\Лого участников кластера\Научные проекты\Ниат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2094669"/>
              <a:ext cx="990600" cy="771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80" name="Группа 7179"/>
          <p:cNvGrpSpPr/>
          <p:nvPr/>
        </p:nvGrpSpPr>
        <p:grpSpPr>
          <a:xfrm>
            <a:off x="395536" y="4373137"/>
            <a:ext cx="2736304" cy="1864175"/>
            <a:chOff x="395536" y="3959092"/>
            <a:chExt cx="2736304" cy="1864175"/>
          </a:xfrm>
        </p:grpSpPr>
        <p:grpSp>
          <p:nvGrpSpPr>
            <p:cNvPr id="7179" name="Группа 7178"/>
            <p:cNvGrpSpPr/>
            <p:nvPr/>
          </p:nvGrpSpPr>
          <p:grpSpPr>
            <a:xfrm>
              <a:off x="395536" y="4221088"/>
              <a:ext cx="2736304" cy="1602179"/>
              <a:chOff x="395536" y="4149080"/>
              <a:chExt cx="2736304" cy="1602179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395536" y="4797152"/>
                <a:ext cx="2546082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“</a:t>
                </a:r>
                <a:r>
                  <a:rPr lang="en-US" sz="1400" dirty="0" err="1"/>
                  <a:t>Tupolev</a:t>
                </a:r>
                <a:r>
                  <a:rPr lang="en-US" sz="1400" dirty="0"/>
                  <a:t>” DB Ulyanovsk </a:t>
                </a:r>
                <a:r>
                  <a:rPr lang="en-US" sz="1400" dirty="0" smtClean="0"/>
                  <a:t>affiliate</a:t>
                </a:r>
              </a:p>
              <a:p>
                <a:r>
                  <a:rPr lang="en-US" sz="1400" dirty="0" smtClean="0"/>
                  <a:t>conducts </a:t>
                </a:r>
                <a:r>
                  <a:rPr lang="en-US" sz="1400" dirty="0"/>
                  <a:t>R&amp;D in the </a:t>
                </a:r>
                <a:r>
                  <a:rPr lang="en-US" sz="1400" dirty="0" smtClean="0"/>
                  <a:t>area of</a:t>
                </a:r>
              </a:p>
              <a:p>
                <a:r>
                  <a:rPr lang="en-US" sz="1400" dirty="0" smtClean="0"/>
                  <a:t>technical </a:t>
                </a:r>
                <a:r>
                  <a:rPr lang="en-US" sz="1400" dirty="0"/>
                  <a:t>and fundamental </a:t>
                </a:r>
              </a:p>
              <a:p>
                <a:r>
                  <a:rPr lang="en-US" sz="1400" dirty="0"/>
                  <a:t>Science. </a:t>
                </a:r>
                <a:endParaRPr lang="ru-RU" sz="14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95536" y="4149080"/>
                <a:ext cx="27363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tx2">
                        <a:lumMod val="75000"/>
                      </a:schemeClr>
                    </a:solidFill>
                  </a:rPr>
                  <a:t>OJSC “</a:t>
                </a:r>
                <a:r>
                  <a:rPr lang="en-US" b="1" dirty="0" err="1">
                    <a:solidFill>
                      <a:schemeClr val="tx2">
                        <a:lumMod val="75000"/>
                      </a:schemeClr>
                    </a:solidFill>
                  </a:rPr>
                  <a:t>Tupolev</a:t>
                </a:r>
                <a:r>
                  <a:rPr lang="en-US" b="1" dirty="0">
                    <a:solidFill>
                      <a:schemeClr val="tx2">
                        <a:lumMod val="75000"/>
                      </a:schemeClr>
                    </a:solidFill>
                  </a:rPr>
                  <a:t>” Design Bureau, </a:t>
                </a:r>
                <a:r>
                  <a:rPr lang="en-US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Ulyanovsk branch</a:t>
                </a:r>
                <a:endParaRPr lang="ru-RU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7172" name="Picture 4" descr="D:\ДАРЬЯ ДЬЯКОВА\ЛОГО\логотипы участников  кластера\Лого участников кластера\Научные проекты\Туполев - рус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959092"/>
              <a:ext cx="1685815" cy="255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3" name="Picture 5" descr="D:\ДАРЬЯ ДЬЯКОВА\Сайт\Фото\Наука+3\ВИАМ2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76" y="1510402"/>
            <a:ext cx="1979008" cy="263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ДАРЬЯ ДЬЯКОВА\Сайт\Фото\Наука+3\ВИАМ2 (5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1" y="3958708"/>
            <a:ext cx="2749871" cy="206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886</Words>
  <Application>Microsoft Office PowerPoint</Application>
  <PresentationFormat>Экран (4:3)</PresentationFormat>
  <Paragraphs>197</Paragraphs>
  <Slides>18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Sony</dc:creator>
  <cp:lastModifiedBy>user</cp:lastModifiedBy>
  <cp:revision>69</cp:revision>
  <dcterms:created xsi:type="dcterms:W3CDTF">2012-09-03T14:34:00Z</dcterms:created>
  <dcterms:modified xsi:type="dcterms:W3CDTF">2014-03-11T10:52:43Z</dcterms:modified>
</cp:coreProperties>
</file>